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4"/>
  </p:notesMasterIdLst>
  <p:sldIdLst>
    <p:sldId id="256" r:id="rId2"/>
    <p:sldId id="314" r:id="rId3"/>
    <p:sldId id="296" r:id="rId4"/>
    <p:sldId id="308" r:id="rId5"/>
    <p:sldId id="309" r:id="rId6"/>
    <p:sldId id="310" r:id="rId7"/>
    <p:sldId id="311" r:id="rId8"/>
    <p:sldId id="312" r:id="rId9"/>
    <p:sldId id="315" r:id="rId10"/>
    <p:sldId id="316" r:id="rId11"/>
    <p:sldId id="317" r:id="rId12"/>
    <p:sldId id="295" r:id="rId13"/>
  </p:sldIdLst>
  <p:sldSz cx="9144000" cy="5143500" type="screen16x9"/>
  <p:notesSz cx="6858000" cy="9144000"/>
  <p:embeddedFontLst>
    <p:embeddedFont>
      <p:font typeface="Roboto Condensed" panose="020B0604020202020204" charset="0"/>
      <p:regular r:id="rId15"/>
      <p:bold r:id="rId16"/>
      <p:italic r:id="rId17"/>
      <p:boldItalic r:id="rId18"/>
    </p:embeddedFont>
    <p:embeddedFont>
      <p:font typeface="Arvo" panose="020B0604020202020204" charset="0"/>
      <p:regular r:id="rId19"/>
      <p:bold r:id="rId20"/>
      <p:italic r:id="rId21"/>
      <p:boldItalic r:id="rId22"/>
    </p:embeddedFont>
    <p:embeddedFont>
      <p:font typeface="Roboto Condensed Light" panose="020B060402020202020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7327DDE-2AC2-420F-9BD6-BABE8BA41991}">
  <a:tblStyle styleId="{87327DDE-2AC2-420F-9BD6-BABE8BA4199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38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13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342906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67559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/>
              <a:t>Профилактика детского дорожно-транспортного травматизма</a:t>
            </a:r>
            <a:endParaRPr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722918" y="3098543"/>
            <a:ext cx="2323330" cy="95410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Воспитаем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Вместе!</a:t>
            </a:r>
            <a:endParaRPr lang="ru-RU" sz="28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Важно!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6391" y="1855693"/>
            <a:ext cx="6132600" cy="3650877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Родители должны быть примером для детей в соблюдении правил дорожного движения!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Не спешите,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</a:rPr>
              <a:t>переходител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дорогу размеренным шагом;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Выходя на проезжую часть, прекратите разговаривать-ребенок должен привыкнуть, что при переходе дороги нужно сосредоточиться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675" y="1492623"/>
            <a:ext cx="2497231" cy="300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235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Важно!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5493" y="1158774"/>
            <a:ext cx="8538883" cy="3238413"/>
          </a:xfrm>
        </p:spPr>
        <p:txBody>
          <a:bodyPr/>
          <a:lstStyle/>
          <a:p>
            <a:r>
              <a:rPr lang="ru-RU" dirty="0"/>
              <a:t>Не переходите дорогу на красный или жёлтый сигнал светофора. </a:t>
            </a:r>
            <a:endParaRPr lang="ru-RU" dirty="0" smtClean="0"/>
          </a:p>
          <a:p>
            <a:r>
              <a:rPr lang="ru-RU" dirty="0" smtClean="0"/>
              <a:t>Переходите </a:t>
            </a:r>
            <a:r>
              <a:rPr lang="ru-RU" dirty="0"/>
              <a:t>дорогу только в местах, обозначенных дорожным знаком "Пешеходный переход</a:t>
            </a:r>
            <a:r>
              <a:rPr lang="ru-RU" dirty="0" smtClean="0"/>
              <a:t>" </a:t>
            </a:r>
          </a:p>
          <a:p>
            <a:r>
              <a:rPr lang="ru-RU" dirty="0" smtClean="0"/>
              <a:t>Из </a:t>
            </a:r>
            <a:r>
              <a:rPr lang="ru-RU" dirty="0"/>
              <a:t>автобуса, троллейбуса, трамвая, такси выходите первыми. В противном случае ребёнок может упасть или побежать на проезжую часть дороги.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51124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  <p:pic>
        <p:nvPicPr>
          <p:cNvPr id="5" name="Picture 2" descr="C:\Documents and Settings\Admin\Рабочий стол\кроватка\2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58"/>
            <a:ext cx="3886200" cy="2914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47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аварийности за 5 месяцев 2019 года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9995" y="1158775"/>
            <a:ext cx="6132600" cy="3145500"/>
          </a:xfrm>
        </p:spPr>
        <p:txBody>
          <a:bodyPr/>
          <a:lstStyle/>
          <a:p>
            <a:pPr marL="76200" indent="0" algn="just">
              <a:buNone/>
            </a:pPr>
            <a:r>
              <a:rPr lang="ru-RU" sz="2000" dirty="0" smtClean="0"/>
              <a:t>За </a:t>
            </a:r>
            <a:r>
              <a:rPr lang="ru-RU" sz="2000" dirty="0"/>
              <a:t>5 </a:t>
            </a:r>
            <a:r>
              <a:rPr lang="ru-RU" sz="2000" dirty="0" smtClean="0"/>
              <a:t>месяцев </a:t>
            </a:r>
            <a:r>
              <a:rPr lang="ru-RU" sz="2000" dirty="0"/>
              <a:t>2019 года на территории Верх-</a:t>
            </a:r>
            <a:r>
              <a:rPr lang="ru-RU" sz="2000" dirty="0" err="1"/>
              <a:t>Исетского</a:t>
            </a:r>
            <a:r>
              <a:rPr lang="ru-RU" sz="2000" dirty="0"/>
              <a:t> района г. Екатеринбурга зарегистрировано </a:t>
            </a:r>
            <a:endParaRPr lang="ru-RU" sz="2000" dirty="0" smtClean="0"/>
          </a:p>
          <a:p>
            <a:pPr marL="76200" indent="0" algn="just"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10 </a:t>
            </a:r>
            <a:r>
              <a:rPr lang="ru-RU" sz="2000" b="1" dirty="0">
                <a:solidFill>
                  <a:srgbClr val="FF0000"/>
                </a:solidFill>
              </a:rPr>
              <a:t>ДТП с участием несовершеннолетних</a:t>
            </a:r>
            <a:r>
              <a:rPr lang="ru-RU" sz="2000" dirty="0"/>
              <a:t>, в которых </a:t>
            </a:r>
            <a:r>
              <a:rPr lang="ru-RU" sz="2000" b="1" dirty="0">
                <a:solidFill>
                  <a:srgbClr val="FF0000"/>
                </a:solidFill>
              </a:rPr>
              <a:t>травмированы 11 </a:t>
            </a:r>
            <a:r>
              <a:rPr lang="ru-RU" sz="2000" b="1" dirty="0" smtClean="0">
                <a:solidFill>
                  <a:srgbClr val="FF0000"/>
                </a:solidFill>
              </a:rPr>
              <a:t>несовершеннолетних</a:t>
            </a:r>
            <a:r>
              <a:rPr lang="ru-RU" sz="2000" dirty="0" smtClean="0"/>
              <a:t>, </a:t>
            </a:r>
            <a:r>
              <a:rPr lang="ru-RU" sz="2000" dirty="0"/>
              <a:t>из них </a:t>
            </a:r>
            <a:r>
              <a:rPr lang="ru-RU" sz="2000" b="1" dirty="0">
                <a:solidFill>
                  <a:srgbClr val="FF0000"/>
                </a:solidFill>
              </a:rPr>
              <a:t>7 ДТП </a:t>
            </a:r>
            <a:r>
              <a:rPr lang="ru-RU" sz="2000" dirty="0"/>
              <a:t>с участием детей в возрасте до </a:t>
            </a:r>
            <a:r>
              <a:rPr lang="ru-RU" sz="2000" dirty="0" smtClean="0"/>
              <a:t>16,  </a:t>
            </a:r>
            <a:r>
              <a:rPr lang="ru-RU" sz="2000" dirty="0"/>
              <a:t>в которых травмы получили </a:t>
            </a:r>
            <a:r>
              <a:rPr lang="ru-RU" sz="2000" b="1" dirty="0">
                <a:solidFill>
                  <a:srgbClr val="FF0000"/>
                </a:solidFill>
              </a:rPr>
              <a:t>8 </a:t>
            </a:r>
            <a:r>
              <a:rPr lang="ru-RU" sz="2000" b="1" dirty="0" smtClean="0">
                <a:solidFill>
                  <a:srgbClr val="FF0000"/>
                </a:solidFill>
              </a:rPr>
              <a:t>детей.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0351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Сравнение уровня травматизма в 2018-2019 учебном году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43897" y="2542535"/>
            <a:ext cx="65" cy="3865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33308" rIns="0" bIns="66654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sng" strike="noStrike" cap="none" normalizeH="0" baseline="0" dirty="0" smtClean="0">
              <a:ln>
                <a:noFill/>
              </a:ln>
              <a:solidFill>
                <a:srgbClr val="5CB85C"/>
              </a:solidFill>
              <a:effectLst/>
              <a:latin typeface="PT San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75764" y="161466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959346"/>
              </p:ext>
            </p:extLst>
          </p:nvPr>
        </p:nvGraphicFramePr>
        <p:xfrm>
          <a:off x="1120845" y="1614666"/>
          <a:ext cx="60579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Диаграмма Microsoft Graph" r:id="rId3" imgW="6057814" imgH="2628861" progId="MSGraph.Chart.8">
                  <p:embed/>
                </p:oleObj>
              </mc:Choice>
              <mc:Fallback>
                <p:oleObj name="Диаграмма Microsoft Graph" r:id="rId3" imgW="6057814" imgH="2628861" progId="MSGraph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45" y="1614666"/>
                        <a:ext cx="6057900" cy="262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577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8742" y="559322"/>
            <a:ext cx="5492400" cy="766200"/>
          </a:xfrm>
        </p:spPr>
        <p:txBody>
          <a:bodyPr/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Распределение раненых в ДТП детей по категориям участников дорожного движения:</a:t>
            </a:r>
            <a:r>
              <a:rPr lang="ru-RU" altLang="ru-RU" sz="600" b="0" dirty="0">
                <a:solidFill>
                  <a:schemeClr val="bg1"/>
                </a:solidFill>
                <a:latin typeface="Arial" panose="020B0604020202020204" pitchFamily="34" charset="0"/>
              </a:rPr>
              <a:t/>
            </a:r>
            <a:br>
              <a:rPr lang="ru-RU" altLang="ru-RU" sz="600" b="0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ru-RU" altLang="ru-RU" b="0" dirty="0">
                <a:solidFill>
                  <a:schemeClr val="bg1"/>
                </a:solidFill>
                <a:latin typeface="Arial" panose="020B0604020202020204" pitchFamily="34" charset="0"/>
              </a:rPr>
              <a:t/>
            </a:r>
            <a:br>
              <a:rPr lang="ru-RU" altLang="ru-RU" b="0" dirty="0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43897" y="2542535"/>
            <a:ext cx="65" cy="3865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33308" rIns="0" bIns="66654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sng" strike="noStrike" cap="none" normalizeH="0" baseline="0" dirty="0" smtClean="0">
              <a:ln>
                <a:noFill/>
              </a:ln>
              <a:solidFill>
                <a:srgbClr val="5CB85C"/>
              </a:solidFill>
              <a:effectLst/>
              <a:latin typeface="PT Sans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495452"/>
              </p:ext>
            </p:extLst>
          </p:nvPr>
        </p:nvGraphicFramePr>
        <p:xfrm>
          <a:off x="764745" y="1745003"/>
          <a:ext cx="5921179" cy="236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Диаграмма Microsoft Graph" r:id="rId3" imgW="4972050" imgH="1809750" progId="MSGraph.Chart.8">
                  <p:embed/>
                </p:oleObj>
              </mc:Choice>
              <mc:Fallback>
                <p:oleObj name="Диаграмма Microsoft Graph" r:id="rId3" imgW="4972050" imgH="1809750" progId="MSGraph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745" y="1745003"/>
                        <a:ext cx="5921179" cy="2368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0425" y="213808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03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Распределение раненых в ДТП по полу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43897" y="2542535"/>
            <a:ext cx="65" cy="3865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33308" rIns="0" bIns="66654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sng" strike="noStrike" cap="none" normalizeH="0" baseline="0" dirty="0" smtClean="0">
              <a:ln>
                <a:noFill/>
              </a:ln>
              <a:solidFill>
                <a:srgbClr val="5CB85C"/>
              </a:solidFill>
              <a:effectLst/>
              <a:latin typeface="PT San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9150" y="1428687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9580" algn="ctr"/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ctr"/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ctr"/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ctr"/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27601" y="1662545"/>
            <a:ext cx="2536394" cy="588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девочка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8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05256" y="1662545"/>
            <a:ext cx="2536394" cy="5882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algn="ctr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мальчик – 3</a:t>
            </a:r>
            <a:endParaRPr lang="ru-RU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Текст 2"/>
          <p:cNvSpPr>
            <a:spLocks noGrp="1"/>
          </p:cNvSpPr>
          <p:nvPr>
            <p:ph type="body" idx="1"/>
          </p:nvPr>
        </p:nvSpPr>
        <p:spPr>
          <a:xfrm>
            <a:off x="1018516" y="2295592"/>
            <a:ext cx="6132600" cy="3145500"/>
          </a:xfrm>
        </p:spPr>
        <p:txBody>
          <a:bodyPr/>
          <a:lstStyle/>
          <a:p>
            <a:pPr marL="0" lvl="0" indent="0" algn="ctr">
              <a:spcBef>
                <a:spcPts val="0"/>
              </a:spcBef>
              <a:buClr>
                <a:srgbClr val="000000"/>
              </a:buClr>
              <a:buSzTx/>
              <a:buNone/>
              <a:tabLst>
                <a:tab pos="1530350" algn="l"/>
              </a:tabLst>
            </a:pPr>
            <a:r>
              <a:rPr lang="ru-RU" sz="1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Аварийные участки дорог</a:t>
            </a:r>
            <a:r>
              <a:rPr lang="ru-RU" sz="14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:</a:t>
            </a:r>
          </a:p>
          <a:p>
            <a:pPr marL="0" lvl="0" indent="0" algn="ctr">
              <a:spcBef>
                <a:spcPts val="0"/>
              </a:spcBef>
              <a:buClr>
                <a:srgbClr val="000000"/>
              </a:buClr>
              <a:buSzTx/>
              <a:buNone/>
              <a:tabLst>
                <a:tab pos="1530350" algn="l"/>
              </a:tabLst>
            </a:pPr>
            <a:endParaRPr lang="ru-RU" sz="1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rgbClr val="000000"/>
              </a:buClr>
              <a:buSzTx/>
              <a:buNone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666490" algn="l"/>
              </a:tabLs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            ул.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Светлореченская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, уч. № 1                                ул. Металлургов, 87</a:t>
            </a:r>
            <a:endParaRPr lang="ru-RU" sz="1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rgbClr val="000000"/>
              </a:buClr>
              <a:buSzTx/>
              <a:buNone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666490" algn="l"/>
              </a:tabLs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            ул. Репина, 2/а                                                         ул. Репина, 52</a:t>
            </a:r>
            <a:endParaRPr lang="ru-RU" sz="1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rgbClr val="000000"/>
              </a:buClr>
              <a:buSzTx/>
              <a:buNone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666490" algn="l"/>
              </a:tabLs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            ул. 8 марта, 5                                                           ул.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Лоцмановых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, 92</a:t>
            </a:r>
            <a:endParaRPr lang="ru-RU" sz="1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rgbClr val="000000"/>
              </a:buClr>
              <a:buSzTx/>
              <a:buNone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666490" algn="l"/>
              </a:tabLs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            ул</a:t>
            </a: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.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Соболева, 10                                                      ул. Папанина, 4</a:t>
            </a:r>
            <a:endParaRPr lang="ru-RU" sz="1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rgbClr val="000000"/>
              </a:buClr>
              <a:buSzTx/>
              <a:buNone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666490" algn="l"/>
              </a:tabLs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            Московский тр., 9 км., д.16                                    ул. Викулова, 19</a:t>
            </a:r>
            <a:endParaRPr lang="ru-RU" sz="1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rgbClr val="000000"/>
              </a:buClr>
              <a:buSzTx/>
              <a:buNone/>
              <a:tabLst>
                <a:tab pos="450215" algn="l"/>
                <a:tab pos="900430" algn="l"/>
                <a:tab pos="1350645" algn="l"/>
                <a:tab pos="1800860" algn="l"/>
                <a:tab pos="2251075" algn="l"/>
                <a:tab pos="2701290" algn="l"/>
                <a:tab pos="3666490" algn="l"/>
              </a:tabLs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            </a:t>
            </a:r>
            <a:endParaRPr lang="ru-RU" sz="1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716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89" y="424547"/>
            <a:ext cx="6522294" cy="766200"/>
          </a:xfrm>
        </p:spPr>
        <p:txBody>
          <a:bodyPr/>
          <a:lstStyle/>
          <a:p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Долевое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распределение основных показателей детского дорожно-транспортного травматизма, в зависимости от возраста пострадавших детей, представлено на диаграмме:                                                                                  </a:t>
            </a:r>
            <a:r>
              <a:rPr lang="ru-RU" altLang="ru-RU" sz="500" b="0" dirty="0">
                <a:solidFill>
                  <a:schemeClr val="bg1"/>
                </a:solidFill>
                <a:latin typeface="Arial" panose="020B0604020202020204" pitchFamily="34" charset="0"/>
              </a:rPr>
              <a:t/>
            </a:r>
            <a:br>
              <a:rPr lang="ru-RU" altLang="ru-RU" sz="500" b="0" dirty="0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529165"/>
              </p:ext>
            </p:extLst>
          </p:nvPr>
        </p:nvGraphicFramePr>
        <p:xfrm>
          <a:off x="1373575" y="1596814"/>
          <a:ext cx="5628299" cy="273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Диаграмма Microsoft Graph" r:id="rId3" imgW="3229040" imgH="1571783" progId="MSGraph.Chart.8">
                  <p:embed/>
                </p:oleObj>
              </mc:Choice>
              <mc:Fallback>
                <p:oleObj name="Диаграмма Microsoft Graph" r:id="rId3" imgW="3229040" imgH="1571783" progId="MSGraph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575" y="1596814"/>
                        <a:ext cx="5628299" cy="2739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3985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804" y="1311444"/>
            <a:ext cx="6402391" cy="2520612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55835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045" y="432953"/>
            <a:ext cx="5492400" cy="766200"/>
          </a:xfrm>
        </p:spPr>
        <p:txBody>
          <a:bodyPr/>
          <a:lstStyle/>
          <a:p>
            <a:r>
              <a:rPr lang="ru-RU" altLang="ru-RU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Распределение </a:t>
            </a:r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учетных ДТП с участием детей по времени суток</a:t>
            </a:r>
            <a:r>
              <a:rPr lang="ru-RU" altLang="ru-RU" sz="2800" b="0" dirty="0">
                <a:solidFill>
                  <a:schemeClr val="bg1"/>
                </a:solidFill>
                <a:latin typeface="Arial" panose="020B0604020202020204" pitchFamily="34" charset="0"/>
              </a:rPr>
              <a:t/>
            </a:r>
            <a:br>
              <a:rPr lang="ru-RU" altLang="ru-RU" sz="2800" b="0" dirty="0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785405"/>
              </p:ext>
            </p:extLst>
          </p:nvPr>
        </p:nvGraphicFramePr>
        <p:xfrm>
          <a:off x="954950" y="1662546"/>
          <a:ext cx="7494267" cy="2474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Диаграмма Microsoft Graph" r:id="rId3" imgW="7086773" imgH="1990712" progId="MSGraph.Chart.8">
                  <p:embed/>
                </p:oleObj>
              </mc:Choice>
              <mc:Fallback>
                <p:oleObj name="Диаграмма Microsoft Graph" r:id="rId3" imgW="7086773" imgH="1990712" progId="MSGraph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950" y="1662546"/>
                        <a:ext cx="7494267" cy="24746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9723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Психология детей в дорожном движении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075" y="1491000"/>
            <a:ext cx="8168360" cy="3145500"/>
          </a:xfrm>
        </p:spPr>
        <p:txBody>
          <a:bodyPr/>
          <a:lstStyle/>
          <a:p>
            <a:r>
              <a:rPr lang="ru-RU" dirty="0" smtClean="0"/>
              <a:t>1. Обзор ребенком окружающей обстановки ограничен его ростом.</a:t>
            </a:r>
          </a:p>
          <a:p>
            <a:r>
              <a:rPr lang="ru-RU" dirty="0" smtClean="0"/>
              <a:t>2. Ребенок не всегда способен понимать символику дорожных знаков.</a:t>
            </a:r>
          </a:p>
          <a:p>
            <a:r>
              <a:rPr lang="ru-RU" dirty="0" smtClean="0"/>
              <a:t>3. Поле зрения на 30 % меньше, чем у взрослых.</a:t>
            </a:r>
          </a:p>
          <a:p>
            <a:r>
              <a:rPr lang="ru-RU" dirty="0" smtClean="0"/>
              <a:t>4. На детей большое внимание оказывают эмоции (радость, удивление, интерес).</a:t>
            </a:r>
          </a:p>
          <a:p>
            <a:r>
              <a:rPr lang="ru-RU" dirty="0" smtClean="0"/>
              <a:t>5. Подражание взрослым.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88395259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312</Words>
  <Application>Microsoft Office PowerPoint</Application>
  <PresentationFormat>Экран (16:9)</PresentationFormat>
  <Paragraphs>50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Roboto Condensed</vt:lpstr>
      <vt:lpstr>Times New Roman</vt:lpstr>
      <vt:lpstr>PT Sans</vt:lpstr>
      <vt:lpstr>Arial</vt:lpstr>
      <vt:lpstr>Arvo</vt:lpstr>
      <vt:lpstr>Roboto Condensed Light</vt:lpstr>
      <vt:lpstr>Salerio template</vt:lpstr>
      <vt:lpstr>Диаграмма Microsoft Graph</vt:lpstr>
      <vt:lpstr>Профилактика детского дорожно-транспортного травматизма</vt:lpstr>
      <vt:lpstr>Анализ аварийности за 5 месяцев 2019 года</vt:lpstr>
      <vt:lpstr>Сравнение уровня травматизма в 2018-2019 учебном году</vt:lpstr>
      <vt:lpstr>Распределение раненых в ДТП детей по категориям участников дорожного движения:  </vt:lpstr>
      <vt:lpstr>Распределение раненых в ДТП по полу</vt:lpstr>
      <vt:lpstr> Долевое распределение основных показателей детского дорожно-транспортного травматизма, в зависимости от возраста пострадавших детей, представлено на диаграмме:                                                                                   </vt:lpstr>
      <vt:lpstr>Презентация PowerPoint</vt:lpstr>
      <vt:lpstr> Распределение учетных ДТП с участием детей по времени суток </vt:lpstr>
      <vt:lpstr>Психология детей в дорожном движении</vt:lpstr>
      <vt:lpstr>Важно!</vt:lpstr>
      <vt:lpstr>Важно!</vt:lpstr>
      <vt:lpstr> 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«Формирование навыков безопасного поведения младших школьников»</dc:title>
  <dc:creator>Екатерина Унтила</dc:creator>
  <cp:lastModifiedBy>Екатерина Унтила</cp:lastModifiedBy>
  <cp:revision>29</cp:revision>
  <dcterms:modified xsi:type="dcterms:W3CDTF">2019-09-04T09:07:52Z</dcterms:modified>
</cp:coreProperties>
</file>