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61" r:id="rId4"/>
    <p:sldId id="262" r:id="rId5"/>
    <p:sldId id="278" r:id="rId6"/>
    <p:sldId id="263" r:id="rId7"/>
    <p:sldId id="264" r:id="rId8"/>
    <p:sldId id="277" r:id="rId9"/>
    <p:sldId id="265" r:id="rId10"/>
    <p:sldId id="266" r:id="rId11"/>
    <p:sldId id="267" r:id="rId12"/>
    <p:sldId id="268" r:id="rId13"/>
    <p:sldId id="271" r:id="rId14"/>
    <p:sldId id="272" r:id="rId15"/>
    <p:sldId id="275" r:id="rId16"/>
    <p:sldId id="27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00"/>
    <a:srgbClr val="0033CC"/>
    <a:srgbClr val="663300"/>
    <a:srgbClr val="F557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0" autoAdjust="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68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68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EA2BD-3117-46DD-AFB3-07BC3DB31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A1A7D-1B15-4C78-A301-D30E50A719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1ABC1-89D7-49A6-AAAC-FD26E1185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D4413-B783-4E29-8736-86B9F9256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DF57A-3C56-43B2-BBA7-BCC9F0F455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A6F7E-8FCD-4C64-9812-3BEE82F0E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5F008-4C15-4E2A-9D27-951328B69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70CD6-E508-4825-96E3-CC5E3AAAD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D26A2-03D2-487F-B07A-A700A26A3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49B02-B811-4816-9782-E08D8C9A7C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6721C-A559-438F-9DF1-84ED42F2A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86A729A-BACF-4A57-B03C-2572AB026E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358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/>
      <p:bldP spid="35855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358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358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358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358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58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358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rf.info/uk/gl14/" TargetMode="External"/><Relationship Id="rId2" Type="http://schemas.openxmlformats.org/officeDocument/2006/relationships/hyperlink" Target="http://www.zakonrf.info/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akonrf.info/uk/88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3%D0%B3%D0%BE%D0%BB%D0%BE%D0%B2%D0%BD%D0%B0%D1%8F_%D0%BE%D1%82%D0%B2%D0%B5%D1%82%D1%81%D1%82%D0%B2%D0%B5%D0%BD%D0%BD%D0%BE%D1%81%D1%82%D1%8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  «Опасный путь преступной жизни»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908050"/>
            <a:ext cx="2462212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90500" y="-1333500"/>
            <a:ext cx="9525000" cy="952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519113" y="566738"/>
            <a:ext cx="1111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33CC"/>
                </a:solidFill>
              </a:rPr>
              <a:t>Кража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96875" y="-819150"/>
            <a:ext cx="9540875" cy="909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2843213" y="2133600"/>
            <a:ext cx="1287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00"/>
                </a:solidFill>
              </a:rPr>
              <a:t>Грабёж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solidFill>
                  <a:srgbClr val="0033CC"/>
                </a:solidFill>
              </a:rPr>
              <a:t>Чем кража отличается от грабежа?</a:t>
            </a:r>
          </a:p>
        </p:txBody>
      </p:sp>
      <p:pic>
        <p:nvPicPr>
          <p:cNvPr id="18435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3400" y="1981200"/>
            <a:ext cx="3886200" cy="3886200"/>
          </a:xfrm>
          <a:noFill/>
        </p:spPr>
      </p:pic>
      <p:pic>
        <p:nvPicPr>
          <p:cNvPr id="18436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8200" y="2000250"/>
            <a:ext cx="4038600" cy="3848100"/>
          </a:xfr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0066"/>
                </a:solidFill>
              </a:rPr>
              <a:t>За любое преступление наступает юридическая ответственность (наказание).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0825" y="1981200"/>
            <a:ext cx="4465638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Из УК РФ.ст 43.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smtClean="0">
                <a:solidFill>
                  <a:srgbClr val="0033CC"/>
                </a:solidFill>
              </a:rPr>
              <a:t>     Наказание есть мера государственного принуждения, назначаемая по приговору суда. Наказание применяется к лицу, признанному виновным в совершении преступления, и заключается в предусмотренных настоящим Кодексом лишении или ограничении прав и свобод этого лица. </a:t>
            </a:r>
          </a:p>
        </p:txBody>
      </p:sp>
      <p:pic>
        <p:nvPicPr>
          <p:cNvPr id="2150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10175" y="1981200"/>
            <a:ext cx="2914650" cy="3886200"/>
          </a:xfrm>
          <a:noFill/>
        </p:spPr>
      </p:pic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5219700" y="6381750"/>
            <a:ext cx="4321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0033CC"/>
                </a:solidFill>
              </a:rPr>
              <a:t>Фемида- богиня правосудия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FF0066"/>
                </a:solidFill>
              </a:rPr>
              <a:t>Виды наказаний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18487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Статья 88. Виды наказаний, назначаемых несовершеннолетним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0033CC"/>
                </a:solidFill>
                <a:hlinkClick r:id="rId2" tooltip="Уголовный кодекс РФ"/>
              </a:rPr>
              <a:t>[Уголовный кодекс РФ]</a:t>
            </a:r>
            <a:r>
              <a:rPr lang="ru-RU" sz="2400" smtClean="0">
                <a:solidFill>
                  <a:srgbClr val="0033CC"/>
                </a:solidFill>
              </a:rPr>
              <a:t> </a:t>
            </a:r>
            <a:r>
              <a:rPr lang="ru-RU" sz="2400" smtClean="0">
                <a:solidFill>
                  <a:srgbClr val="0033CC"/>
                </a:solidFill>
                <a:hlinkClick r:id="rId3" tooltip="Особенности уголовной ответственности и наказания несовершеннолетних"/>
              </a:rPr>
              <a:t>[Глава 14]</a:t>
            </a:r>
            <a:r>
              <a:rPr lang="ru-RU" sz="2400" smtClean="0">
                <a:solidFill>
                  <a:srgbClr val="0033CC"/>
                </a:solidFill>
              </a:rPr>
              <a:t> </a:t>
            </a:r>
            <a:r>
              <a:rPr lang="ru-RU" sz="2400" smtClean="0">
                <a:solidFill>
                  <a:srgbClr val="0033CC"/>
                </a:solidFill>
                <a:hlinkClick r:id="rId4" tooltip="Виды наказаний, назначаемых несовершеннолетним"/>
              </a:rPr>
              <a:t>[Статья 88]</a:t>
            </a:r>
            <a:r>
              <a:rPr lang="ru-RU" sz="2400" smtClean="0">
                <a:solidFill>
                  <a:srgbClr val="0033CC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1. Видами наказаний, назначаемых несовершеннолетним, являются: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а) штраф;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б) лишение права заниматься определенной деятельностью;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в) обязательные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г) исправительные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д) ограничение свободы;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е) лишение свободы на определенный срок.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116013" y="6092825"/>
            <a:ext cx="6430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66"/>
                </a:solidFill>
              </a:rPr>
              <a:t>Какие цели предусматривает наказание?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600" dirty="0" smtClean="0"/>
              <a:t>Что нового узнали из презентации?</a:t>
            </a:r>
          </a:p>
        </p:txBody>
      </p:sp>
      <p:pic>
        <p:nvPicPr>
          <p:cNvPr id="23555" name="Picture 4" descr="dogcheatingcatschooltesdc6"/>
          <p:cNvPicPr>
            <a:picLocks noGrp="1" noChangeAspect="1" noChangeArrowheads="1" noCrop="1"/>
          </p:cNvPicPr>
          <p:nvPr>
            <p:ph type="subTitle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1268413"/>
            <a:ext cx="2987675" cy="2987675"/>
          </a:xfr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sz="2400" b="1" smtClean="0">
                <a:solidFill>
                  <a:srgbClr val="FFFF00"/>
                </a:solidFill>
              </a:rPr>
              <a:t>Придумать 2-3 ситуации по правонарушениям. Аргументируйте опасность ситуаций для человека, общества.</a:t>
            </a:r>
          </a:p>
        </p:txBody>
      </p:sp>
      <p:pic>
        <p:nvPicPr>
          <p:cNvPr id="24580" name="Picture 6" descr="dogcheatingcatschooltesdc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27300"/>
            <a:ext cx="39243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51050" y="1412875"/>
            <a:ext cx="6842125" cy="2625725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solidFill>
                  <a:schemeClr val="bg1"/>
                </a:solidFill>
              </a:rPr>
              <a:t>«Незнание закона не освобождает от ответственности»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0033CC"/>
                </a:solidFill>
                <a:latin typeface="Script MT Bold" pitchFamily="66" charset="0"/>
              </a:rPr>
              <a:t>ПРАВОНАРУШЕНИЕ</a:t>
            </a:r>
            <a:br>
              <a:rPr lang="ru-RU" sz="4000" b="1" smtClean="0">
                <a:solidFill>
                  <a:srgbClr val="0033CC"/>
                </a:solidFill>
                <a:latin typeface="Script MT Bold" pitchFamily="66" charset="0"/>
              </a:rPr>
            </a:br>
            <a:endParaRPr lang="ru-RU" sz="4000" b="1" smtClean="0">
              <a:solidFill>
                <a:srgbClr val="0033CC"/>
              </a:solidFill>
              <a:latin typeface="Script MT Bold" pitchFamily="66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116013" y="2492375"/>
            <a:ext cx="1371600" cy="360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latin typeface="Times New Roman" pitchFamily="18" charset="0"/>
              </a:rPr>
              <a:t>ПРОСТУПОК</a:t>
            </a:r>
            <a:endParaRPr lang="ru-RU" b="1"/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6156325" y="2565400"/>
            <a:ext cx="18288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latin typeface="Times New Roman" pitchFamily="18" charset="0"/>
              </a:rPr>
              <a:t>ПРЕСТУПЛЕНИЕ</a:t>
            </a:r>
            <a:endParaRPr lang="ru-RU" b="1"/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 flipH="1">
            <a:off x="2627313" y="1989138"/>
            <a:ext cx="12573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8"/>
          <p:cNvSpPr>
            <a:spLocks noChangeShapeType="1"/>
          </p:cNvSpPr>
          <p:nvPr/>
        </p:nvSpPr>
        <p:spPr bwMode="auto">
          <a:xfrm>
            <a:off x="4932363" y="2060575"/>
            <a:ext cx="11430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0247" name="Picture 10" descr="bully12_0___484x36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3141663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4" descr="181985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1663"/>
            <a:ext cx="43211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FF0066"/>
                </a:solidFill>
              </a:rPr>
              <a:t>В чём разница между проступком и преступлением?</a:t>
            </a:r>
          </a:p>
        </p:txBody>
      </p:sp>
      <p:sp>
        <p:nvSpPr>
          <p:cNvPr id="11267" name="AutoShape 5"/>
          <p:cNvSpPr>
            <a:spLocks noGrp="1" noChangeArrowheads="1"/>
          </p:cNvSpPr>
          <p:nvPr>
            <p:ph idx="1"/>
          </p:nvPr>
        </p:nvSpPr>
        <p:spPr>
          <a:xfrm>
            <a:off x="4714876" y="1857364"/>
            <a:ext cx="4716462" cy="4608512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Преступление 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0" y="1700213"/>
            <a:ext cx="4643438" cy="4700587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971550" y="2276475"/>
            <a:ext cx="295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 i="1" dirty="0"/>
              <a:t>Проступок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FF0066"/>
                </a:solidFill>
              </a:rPr>
              <a:t>В чём разница между проступком и преступлением?</a:t>
            </a:r>
          </a:p>
        </p:txBody>
      </p:sp>
      <p:sp>
        <p:nvSpPr>
          <p:cNvPr id="11267" name="AutoShape 5"/>
          <p:cNvSpPr>
            <a:spLocks noGrp="1" noChangeArrowheads="1"/>
          </p:cNvSpPr>
          <p:nvPr>
            <p:ph idx="1"/>
          </p:nvPr>
        </p:nvSpPr>
        <p:spPr>
          <a:xfrm>
            <a:off x="4427538" y="1700213"/>
            <a:ext cx="4716462" cy="4608512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Преступление 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0" y="1700213"/>
            <a:ext cx="4643438" cy="4700587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971550" y="2276475"/>
            <a:ext cx="295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 i="1"/>
              <a:t>Проступок</a:t>
            </a:r>
          </a:p>
        </p:txBody>
      </p:sp>
      <p:sp>
        <p:nvSpPr>
          <p:cNvPr id="11270" name="Text Box 13"/>
          <p:cNvSpPr txBox="1">
            <a:spLocks noChangeArrowheads="1"/>
          </p:cNvSpPr>
          <p:nvPr/>
        </p:nvSpPr>
        <p:spPr bwMode="auto">
          <a:xfrm>
            <a:off x="971550" y="2852738"/>
            <a:ext cx="3024188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действие, либо бездействие, посягающее на установленные законами или подзаконными актами общественные отношения, отличающееся небольшой общественной опасностью. </a:t>
            </a:r>
          </a:p>
        </p:txBody>
      </p:sp>
      <p:sp>
        <p:nvSpPr>
          <p:cNvPr id="11271" name="Text Box 14"/>
          <p:cNvSpPr txBox="1">
            <a:spLocks noChangeArrowheads="1"/>
          </p:cNvSpPr>
          <p:nvPr/>
        </p:nvSpPr>
        <p:spPr bwMode="auto">
          <a:xfrm>
            <a:off x="5292725" y="2781300"/>
            <a:ext cx="30956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общественно опасное деяние, совершение которого влечёт применение к лицу мер </a:t>
            </a:r>
            <a:r>
              <a:rPr lang="ru-RU">
                <a:hlinkClick r:id="rId2" tooltip="Уголовная ответственность"/>
              </a:rPr>
              <a:t>уголовной ответственности</a:t>
            </a:r>
            <a:r>
              <a:rPr lang="ru-RU"/>
              <a:t>.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30797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66"/>
                </a:solidFill>
              </a:rPr>
              <a:t>Кейс задание №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351838" cy="4814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/>
              <a:t>По высказываниям философов и писателей определите не менее 3-х причин</a:t>
            </a:r>
            <a:r>
              <a:rPr lang="ru-RU" sz="2400" smtClean="0"/>
              <a:t> </a:t>
            </a:r>
            <a:r>
              <a:rPr lang="ru-RU" sz="2400" b="1" smtClean="0"/>
              <a:t>преступлений: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1.</a:t>
            </a:r>
            <a:r>
              <a:rPr lang="ru-RU" sz="2400" b="1" smtClean="0"/>
              <a:t> </a:t>
            </a:r>
            <a:r>
              <a:rPr lang="ru-RU" sz="2400" b="1" smtClean="0">
                <a:solidFill>
                  <a:srgbClr val="0033CC"/>
                </a:solidFill>
              </a:rPr>
              <a:t>«Нищета - мать преступлений..» ( Ж.-Ж.Руссо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b="1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2. « Величайшие преступления совершаются из-за стремления к избытку, а не к предметам первой необходимости» ( Аристотель )</a:t>
            </a:r>
          </a:p>
          <a:p>
            <a:pPr eaLnBrk="1" hangingPunct="1">
              <a:lnSpc>
                <a:spcPct val="90000"/>
              </a:lnSpc>
            </a:pPr>
            <a:endParaRPr lang="ru-RU" sz="2400" b="1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33CC"/>
                </a:solidFill>
              </a:rPr>
              <a:t>3. «Засыпьте пропасть невежества, и вы уничтожите притон преступлений»(Виктор  Гюго )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71550" y="5805488"/>
            <a:ext cx="7777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А как вы считаете почему совершаются преступления?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307975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66"/>
                </a:solidFill>
              </a:rPr>
              <a:t>Кейс задание №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8964613" cy="50403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rgbClr val="FF0066"/>
                </a:solidFill>
              </a:rPr>
              <a:t>Из приведенного перечня выделите преступления и проступки: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0033CC"/>
                </a:solidFill>
              </a:rPr>
              <a:t>А) Вера А получила от двух знакомых крупные суммы денег для покупки ювелирных изделий, после чего скрылась.</a:t>
            </a:r>
          </a:p>
          <a:p>
            <a:pPr eaLnBrk="1" hangingPunct="1">
              <a:lnSpc>
                <a:spcPct val="80000"/>
              </a:lnSpc>
            </a:pPr>
            <a:endParaRPr lang="ru-RU" sz="2800" b="1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0033CC"/>
                </a:solidFill>
              </a:rPr>
              <a:t>Б) 14-летние подростки баловались с огнем около трансформаторной будки, в результате чего обгорела дверь будки. </a:t>
            </a:r>
          </a:p>
          <a:p>
            <a:pPr eaLnBrk="1" hangingPunct="1">
              <a:lnSpc>
                <a:spcPct val="80000"/>
              </a:lnSpc>
            </a:pPr>
            <a:endParaRPr lang="ru-RU" sz="2800" b="1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0033CC"/>
                </a:solidFill>
              </a:rPr>
              <a:t>В) Виктор П управлял машиной в нетрезвом состоянии. </a:t>
            </a:r>
          </a:p>
          <a:p>
            <a:pPr eaLnBrk="1" hangingPunct="1">
              <a:lnSpc>
                <a:spcPct val="80000"/>
              </a:lnSpc>
            </a:pPr>
            <a:endParaRPr lang="ru-RU" sz="2800" b="1" smtClean="0">
              <a:solidFill>
                <a:srgbClr val="0033CC"/>
              </a:solidFill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67625" y="263683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24750" y="4437063"/>
            <a:ext cx="141287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24750" y="5661025"/>
            <a:ext cx="16192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765175"/>
            <a:ext cx="9180513" cy="494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931150" cy="9207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66"/>
                </a:solidFill>
              </a:rPr>
              <a:t>Кейс задание №3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052513"/>
            <a:ext cx="8964612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</a:rPr>
              <a:t>     </a:t>
            </a:r>
            <a:r>
              <a:rPr lang="ru-RU" sz="2400" b="1" smtClean="0">
                <a:latin typeface="Times New Roman" pitchFamily="18" charset="0"/>
              </a:rPr>
              <a:t>Определите, о каких видах преступлений идет речь:</a:t>
            </a:r>
            <a:br>
              <a:rPr lang="ru-RU" sz="2400" b="1" smtClean="0">
                <a:latin typeface="Times New Roman" pitchFamily="18" charset="0"/>
              </a:rPr>
            </a:br>
            <a:r>
              <a:rPr lang="ru-RU" sz="900" b="1" smtClean="0"/>
              <a:t/>
            </a:r>
            <a:br>
              <a:rPr lang="ru-RU" sz="900" b="1" smtClean="0"/>
            </a:br>
            <a:endParaRPr lang="ru-RU" sz="9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900" smtClean="0"/>
              <a:t>          </a:t>
            </a: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А. 14-летние подростки Иванов и Петров, зная, что семья их одноклассника</a:t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Тищенко уехала отдыхать в санаторий, проникли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       в их квартиру и похитили ценные вещи.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800" b="1" smtClean="0">
              <a:solidFill>
                <a:srgbClr val="0033CC"/>
              </a:solidFill>
              <a:latin typeface="Rockwell Extra Bol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800" b="1" smtClean="0">
              <a:solidFill>
                <a:srgbClr val="0033CC"/>
              </a:solidFill>
              <a:latin typeface="Rockwell Extra Bol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800" b="1" smtClean="0">
              <a:solidFill>
                <a:srgbClr val="0033CC"/>
              </a:solidFill>
              <a:latin typeface="Rockwell Extra Bol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Б. Несовершеннолетние Сидоров и Уваров ночью напали на прохожего, избили</a:t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его, забрали у него часы, деньги и норковую шапку 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В. Чем кража отличается от грабежа ? </a:t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endParaRPr lang="ru-RU" sz="1800" b="1" smtClean="0">
              <a:solidFill>
                <a:srgbClr val="0033CC"/>
              </a:solidFill>
              <a:latin typeface="Rockwell Extra Bol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Г. Будут ли наказаны Сидоров и Уваров, если:</a:t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1. Сидоров судебно- психиатрической экспертизой признан невменяемым?</a:t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/>
            </a:r>
            <a:b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</a:br>
            <a:r>
              <a:rPr lang="ru-RU" sz="1800" b="1" smtClean="0">
                <a:solidFill>
                  <a:srgbClr val="0033CC"/>
                </a:solidFill>
                <a:latin typeface="Rockwell Extra Bold" pitchFamily="18" charset="0"/>
              </a:rPr>
              <a:t>2. Уварову в день преступления исполнилось 14 лет?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88125" y="1989138"/>
            <a:ext cx="985838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5" name="Picture 8" descr="m_1070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688" y="4076700"/>
            <a:ext cx="15113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207</TotalTime>
  <Words>374</Words>
  <Application>Microsoft Office PowerPoint</Application>
  <PresentationFormat>Экран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Пиксел</vt:lpstr>
      <vt:lpstr>  «Опасный путь преступной жизни»</vt:lpstr>
      <vt:lpstr>«Незнание закона не освобождает от ответственности»</vt:lpstr>
      <vt:lpstr>ПРАВОНАРУШЕНИЕ </vt:lpstr>
      <vt:lpstr>В чём разница между проступком и преступлением?</vt:lpstr>
      <vt:lpstr>В чём разница между проступком и преступлением?</vt:lpstr>
      <vt:lpstr>Кейс задание № 1</vt:lpstr>
      <vt:lpstr>Кейс задание № 2</vt:lpstr>
      <vt:lpstr>Слайд 8</vt:lpstr>
      <vt:lpstr>Кейс задание №3</vt:lpstr>
      <vt:lpstr>Слайд 10</vt:lpstr>
      <vt:lpstr>Слайд 11</vt:lpstr>
      <vt:lpstr>Чем кража отличается от грабежа?</vt:lpstr>
      <vt:lpstr>За любое преступление наступает юридическая ответственность (наказание).</vt:lpstr>
      <vt:lpstr>Виды наказаний</vt:lpstr>
      <vt:lpstr>Что нового узнали из презентации?</vt:lpstr>
      <vt:lpstr>Придумать 2-3 ситуации по правонарушениям. Аргументируйте опасность ситуаций для человека, общества.</vt:lpstr>
    </vt:vector>
  </TitlesOfParts>
  <Company>МОУ СОШ п. Приозерный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«Опасный путь преступной жизни»</dc:title>
  <dc:creator>Учитель</dc:creator>
  <cp:lastModifiedBy>Учитель</cp:lastModifiedBy>
  <cp:revision>13</cp:revision>
  <dcterms:created xsi:type="dcterms:W3CDTF">2012-02-15T06:41:20Z</dcterms:created>
  <dcterms:modified xsi:type="dcterms:W3CDTF">2014-10-29T10:43:47Z</dcterms:modified>
</cp:coreProperties>
</file>