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3"/>
  </p:notesMasterIdLst>
  <p:sldIdLst>
    <p:sldId id="256" r:id="rId2"/>
    <p:sldId id="296" r:id="rId3"/>
    <p:sldId id="297" r:id="rId4"/>
    <p:sldId id="298" r:id="rId5"/>
    <p:sldId id="299" r:id="rId6"/>
    <p:sldId id="304" r:id="rId7"/>
    <p:sldId id="305" r:id="rId8"/>
    <p:sldId id="303" r:id="rId9"/>
    <p:sldId id="306" r:id="rId10"/>
    <p:sldId id="307" r:id="rId11"/>
    <p:sldId id="295" r:id="rId12"/>
  </p:sldIdLst>
  <p:sldSz cx="9144000" cy="5143500" type="screen16x9"/>
  <p:notesSz cx="6858000" cy="9144000"/>
  <p:embeddedFontLst>
    <p:embeddedFont>
      <p:font typeface="Arvo" panose="020B0604020202020204" charset="0"/>
      <p:regular r:id="rId14"/>
      <p:bold r:id="rId15"/>
      <p:italic r:id="rId16"/>
      <p:boldItalic r:id="rId17"/>
    </p:embeddedFont>
    <p:embeddedFont>
      <p:font typeface="Roboto Condensed" panose="020B0604020202020204" charset="0"/>
      <p:regular r:id="rId18"/>
      <p:bold r:id="rId19"/>
      <p:italic r:id="rId20"/>
      <p:boldItalic r:id="rId21"/>
    </p:embeddedFont>
    <p:embeddedFont>
      <p:font typeface="Roboto Condensed Light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327DDE-2AC2-420F-9BD6-BABE8BA41991}">
  <a:tblStyle styleId="{87327DDE-2AC2-420F-9BD6-BABE8BA419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38" autoAdjust="0"/>
    <p:restoredTop sz="94660"/>
  </p:normalViewPr>
  <p:slideViewPr>
    <p:cSldViewPr snapToGrid="0">
      <p:cViewPr varScale="1">
        <p:scale>
          <a:sx n="97" d="100"/>
          <a:sy n="97" d="100"/>
        </p:scale>
        <p:origin x="3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rgbClr val="FF9800"/>
              </a:buClr>
              <a:buSzPts val="2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lcogolizm.com/wp-content/uploads/2015/02/%D0%A1%D1%82%D0%B0%D1%82%D0%B8%D1%81%D1%82%D0%B8%D0%BA%D0%B0-%D1%83%D0%BF%D0%BE%D1%80%D0%B5%D0%B1%D0%BB%D0%B5%D0%BD%D0%B8%D1%8F-%D0%B0%D0%BB%D0%BA%D0%BE%D0%B3%D0%BE%D0%BB%D1%8F-%D0%BF%D0%BE%D0%B4%D1%80%D0%BE%D1%81%D1%82%D0%BA%D0%B0%D0%BC%D0%B8-%D0%B2-%D0%A0%D0%BE%D1%81%D1%81%D0%B8%D0%B8.png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alcogolizm.com/wp-content/uploads/2015/02/%D0%A1%D1%82%D0%B0%D1%82%D0%B8%D1%81%D1%82%D0%B8%D0%BA%D0%B0-%D1%83%D0%BF%D0%BE%D1%80%D0%B5%D0%B1%D0%BB%D0%B5%D0%BD%D0%B8%D1%8F-%D0%BA%D1%80%D0%B5%D0%BF%D0%BA%D0%B8%D1%85-%D0%BD%D0%B0%D0%BF%D0%B8%D1%82%D0%BA%D0%BE%D0%B2-%D1%81%D1%80%D0%B5%D0%B4%D0%B8-%D0%BC%D0%BE%D0%BB%D0%BE%D0%B4%D0%B5%D0%B6%D0%B8.png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lcogolizm.com/posledstviya/alkogolizm-i-ego-posledstviya.html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dirty="0" smtClean="0"/>
              <a:t>«Роль семьи в профилактике детско-подросткового алкоголизма»</a:t>
            </a:r>
            <a:endParaRPr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22918" y="3098543"/>
            <a:ext cx="2323330" cy="95410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Воспитаем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Вместе!</a:t>
            </a:r>
            <a:endParaRPr lang="ru-RU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75" y="561150"/>
            <a:ext cx="5492400" cy="766200"/>
          </a:xfrm>
        </p:spPr>
        <p:txBody>
          <a:bodyPr/>
          <a:lstStyle/>
          <a:p>
            <a:pPr algn="ctr"/>
            <a:r>
              <a:rPr lang="ru-RU" sz="2400" dirty="0"/>
              <a:t>Как уберечь детей и подростков от алкоголизма и наркомании: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263" y="1425677"/>
            <a:ext cx="8106137" cy="3210823"/>
          </a:xfrm>
        </p:spPr>
        <p:txBody>
          <a:bodyPr/>
          <a:lstStyle/>
          <a:p>
            <a:pPr marL="76200" indent="0">
              <a:buNone/>
            </a:pPr>
            <a:endParaRPr lang="ru-RU" dirty="0" smtClean="0"/>
          </a:p>
          <a:p>
            <a:r>
              <a:rPr lang="ru-RU" sz="1800" dirty="0" smtClean="0"/>
              <a:t>Разговаривать </a:t>
            </a:r>
            <a:r>
              <a:rPr lang="ru-RU" sz="1800" dirty="0"/>
              <a:t>друг с </a:t>
            </a:r>
            <a:r>
              <a:rPr lang="ru-RU" sz="1800" dirty="0" smtClean="0"/>
              <a:t>другом.</a:t>
            </a:r>
          </a:p>
          <a:p>
            <a:r>
              <a:rPr lang="ru-RU" sz="1800" dirty="0" smtClean="0"/>
              <a:t>Выслушивать</a:t>
            </a:r>
            <a:r>
              <a:rPr lang="ru-RU" sz="1800" dirty="0"/>
              <a:t>, Ребенку это необходимо. Способность слушать - ключ к нормальному общению. Важно понять чувства, взгляды ребенка без споров и конфликтов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Рассказать </a:t>
            </a:r>
            <a:r>
              <a:rPr lang="ru-RU" sz="1800" dirty="0"/>
              <a:t>о себе, Не бойтесь говорить о своем детстве, об ошибках, которые совершили сами. </a:t>
            </a:r>
            <a:endParaRPr lang="ru-RU" sz="1800" dirty="0" smtClean="0"/>
          </a:p>
          <a:p>
            <a:r>
              <a:rPr lang="ru-RU" sz="1800" dirty="0" smtClean="0"/>
              <a:t>Быть </a:t>
            </a:r>
            <a:r>
              <a:rPr lang="ru-RU" sz="1800" dirty="0"/>
              <a:t>рядом. </a:t>
            </a:r>
            <a:endParaRPr lang="ru-RU" sz="1800" dirty="0" smtClean="0"/>
          </a:p>
          <a:p>
            <a:r>
              <a:rPr lang="ru-RU" sz="1800" dirty="0" smtClean="0"/>
              <a:t>Быть </a:t>
            </a:r>
            <a:r>
              <a:rPr lang="ru-RU" sz="1800" dirty="0"/>
              <a:t>твердым и </a:t>
            </a:r>
            <a:r>
              <a:rPr lang="ru-RU" sz="1800" dirty="0" smtClean="0"/>
              <a:t>последовательным.</a:t>
            </a:r>
          </a:p>
          <a:p>
            <a:r>
              <a:rPr lang="ru-RU" sz="1800" dirty="0" smtClean="0"/>
              <a:t>Показывать </a:t>
            </a:r>
            <a:r>
              <a:rPr lang="ru-RU" sz="1800" dirty="0"/>
              <a:t>пример.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4067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pic>
        <p:nvPicPr>
          <p:cNvPr id="5" name="Picture 2" descr="C:\Documents and Settings\Admin\Рабочий стол\кроватка\22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58"/>
            <a:ext cx="3886200" cy="2914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47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Статистика употребления алкоголя среди молодежи в России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43897" y="1342207"/>
            <a:ext cx="6743834" cy="27872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133308" rIns="0" bIns="66654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800" b="0" i="0" u="sng" strike="noStrike" cap="none" normalizeH="0" baseline="0" dirty="0" smtClean="0">
                <a:ln>
                  <a:noFill/>
                </a:ln>
                <a:solidFill>
                  <a:srgbClr val="5CB85C"/>
                </a:solidFill>
                <a:effectLst/>
                <a:latin typeface="PT Sans"/>
              </a:rPr>
              <a:t> </a:t>
            </a: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rgbClr val="5CB85C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1026" name="Picture 2" descr="график употребления алкоголя подростками 12-15 лет">
            <a:hlinkClick r:id="rId2" tooltip="график употребления алкоголя подростками 12-15 лет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04" y="1342207"/>
            <a:ext cx="7759096" cy="3040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02604" y="4532690"/>
            <a:ext cx="60437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tx1"/>
                </a:solidFill>
                <a:latin typeface="PT Sans"/>
              </a:rPr>
              <a:t>Статистика употребления слабоалкогольных напитков подростками 12-15 лет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77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Статистика употребления алкоголя среди молодежи в России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82127" y="1081643"/>
            <a:ext cx="9144000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rgbClr val="619DD2"/>
                </a:solidFill>
                <a:effectLst/>
                <a:latin typeface="PT Sans"/>
                <a:hlinkClick r:id="rId2" tooltip="Статистика упоребления крепких напитков среди молодежи"/>
              </a:rPr>
              <a:t>  </a:t>
            </a:r>
            <a:r>
              <a:rPr kumimoji="0" lang="ru-RU" altLang="ru-RU" sz="16800" b="0" i="0" u="sng" strike="noStrike" cap="none" normalizeH="0" baseline="0" dirty="0" smtClean="0">
                <a:ln>
                  <a:noFill/>
                </a:ln>
                <a:solidFill>
                  <a:srgbClr val="619DD2"/>
                </a:solidFill>
                <a:effectLst/>
                <a:latin typeface="PT Sans"/>
              </a:rPr>
              <a:t> </a:t>
            </a:r>
            <a:r>
              <a:rPr kumimoji="0" lang="ru-RU" altLang="ru-RU" sz="1200" b="0" i="0" u="sng" strike="noStrike" cap="none" normalizeH="0" baseline="0" dirty="0" smtClean="0">
                <a:ln>
                  <a:noFill/>
                </a:ln>
                <a:solidFill>
                  <a:srgbClr val="619DD2"/>
                </a:solidFill>
                <a:effectLst/>
                <a:latin typeface="PT Sans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50" name="Picture 2" descr="Статистика упоребления крепких напитков среди молодежи">
            <a:hlinkClick r:id="rId2" tooltip="Статистика упоребления крепких напитков среди молодежи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74" y="1269402"/>
            <a:ext cx="7103353" cy="3285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814275" y="455501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b="1" dirty="0">
                <a:solidFill>
                  <a:schemeClr val="tx1"/>
                </a:solidFill>
                <a:latin typeface="PT Sans"/>
              </a:rPr>
              <a:t>Статистика </a:t>
            </a:r>
            <a:r>
              <a:rPr lang="ru-RU" altLang="ru-RU" b="1" dirty="0" smtClean="0">
                <a:solidFill>
                  <a:schemeClr val="tx1"/>
                </a:solidFill>
                <a:latin typeface="PT Sans"/>
              </a:rPr>
              <a:t>употребления </a:t>
            </a:r>
            <a:r>
              <a:rPr lang="ru-RU" altLang="ru-RU" b="1" dirty="0">
                <a:solidFill>
                  <a:schemeClr val="tx1"/>
                </a:solidFill>
                <a:latin typeface="PT Sans"/>
              </a:rPr>
              <a:t>крепких напитков среди молодежи</a:t>
            </a:r>
            <a:endParaRPr lang="ru-RU" altLang="ru-RU" sz="2000" b="1" dirty="0">
              <a:solidFill>
                <a:schemeClr val="tx1"/>
              </a:solidFill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63383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75" y="489394"/>
            <a:ext cx="5258400" cy="766200"/>
          </a:xfrm>
        </p:spPr>
        <p:txBody>
          <a:bodyPr/>
          <a:lstStyle/>
          <a:p>
            <a:r>
              <a:rPr lang="ru-RU" dirty="0"/>
              <a:t>Причины развития алкогольной зависимости среди молодежи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4274" y="1537988"/>
            <a:ext cx="5575767" cy="2506887"/>
          </a:xfrm>
        </p:spPr>
        <p:txBody>
          <a:bodyPr/>
          <a:lstStyle/>
          <a:p>
            <a:r>
              <a:rPr lang="ru-RU" sz="2800" i="1" dirty="0" smtClean="0"/>
              <a:t>Наследственность</a:t>
            </a:r>
          </a:p>
          <a:p>
            <a:r>
              <a:rPr lang="ru-RU" sz="2800" i="1" dirty="0" smtClean="0"/>
              <a:t>Окружение</a:t>
            </a:r>
          </a:p>
          <a:p>
            <a:r>
              <a:rPr lang="ru-RU" sz="2800" i="1" dirty="0"/>
              <a:t>Неблагополучные </a:t>
            </a:r>
            <a:r>
              <a:rPr lang="ru-RU" sz="2800" i="1" dirty="0" smtClean="0"/>
              <a:t>семьи</a:t>
            </a:r>
            <a:endParaRPr lang="ru-RU" sz="2800" i="1" dirty="0" smtClean="0"/>
          </a:p>
          <a:p>
            <a:r>
              <a:rPr lang="ru-RU" sz="2800" dirty="0"/>
              <a:t> </a:t>
            </a:r>
            <a:r>
              <a:rPr lang="ru-RU" sz="2800" i="1" dirty="0" err="1" smtClean="0"/>
              <a:t>Гиперопека</a:t>
            </a:r>
            <a:endParaRPr lang="ru-RU" sz="2800" i="1" dirty="0" smtClean="0"/>
          </a:p>
          <a:p>
            <a:r>
              <a:rPr lang="ru-RU" sz="2800" i="1" dirty="0"/>
              <a:t>Доступность спиртных </a:t>
            </a:r>
            <a:r>
              <a:rPr lang="ru-RU" sz="2800" i="1" dirty="0" smtClean="0"/>
              <a:t>напитков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422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275" y="521667"/>
            <a:ext cx="5258400" cy="766200"/>
          </a:xfrm>
        </p:spPr>
        <p:txBody>
          <a:bodyPr/>
          <a:lstStyle/>
          <a:p>
            <a:pPr algn="ctr"/>
            <a:r>
              <a:rPr lang="ru-RU" sz="2400" dirty="0"/>
              <a:t>Последствия алкоголизма среди молодых людей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6091" y="1398138"/>
            <a:ext cx="3840031" cy="3553962"/>
          </a:xfrm>
        </p:spPr>
        <p:txBody>
          <a:bodyPr/>
          <a:lstStyle/>
          <a:p>
            <a:r>
              <a:rPr lang="ru-RU" dirty="0"/>
              <a:t>Н</a:t>
            </a:r>
            <a:r>
              <a:rPr lang="ru-RU" dirty="0" smtClean="0"/>
              <a:t>арушение </a:t>
            </a:r>
            <a:r>
              <a:rPr lang="ru-RU" dirty="0"/>
              <a:t>физического </a:t>
            </a:r>
            <a:r>
              <a:rPr lang="ru-RU" dirty="0" smtClean="0"/>
              <a:t>развития</a:t>
            </a:r>
            <a:r>
              <a:rPr lang="ru-RU" dirty="0"/>
              <a:t> </a:t>
            </a:r>
            <a:endParaRPr lang="ru-RU" dirty="0" smtClean="0"/>
          </a:p>
          <a:p>
            <a:pPr algn="just"/>
            <a:r>
              <a:rPr lang="ru-RU" dirty="0"/>
              <a:t>Серьезные </a:t>
            </a:r>
            <a:r>
              <a:rPr lang="ru-RU" u="sng" dirty="0">
                <a:hlinkClick r:id="rId2" tooltip="последствия алкоголя"/>
              </a:rPr>
              <a:t>последствия алкоголь</a:t>
            </a:r>
            <a:r>
              <a:rPr lang="ru-RU" dirty="0"/>
              <a:t> несет для умственного </a:t>
            </a:r>
            <a:r>
              <a:rPr lang="ru-RU" dirty="0" smtClean="0"/>
              <a:t>развития: </a:t>
            </a:r>
            <a:r>
              <a:rPr lang="ru-RU" dirty="0"/>
              <a:t>ш</a:t>
            </a:r>
            <a:r>
              <a:rPr lang="ru-RU" dirty="0" smtClean="0"/>
              <a:t>кольник </a:t>
            </a:r>
            <a:r>
              <a:rPr lang="ru-RU" dirty="0"/>
              <a:t>становится невнимательным, рассеянным, снижается память, а соответственно и успеваемость.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4535972" y="1398137"/>
            <a:ext cx="4349843" cy="2969467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сихические </a:t>
            </a:r>
            <a:r>
              <a:rPr lang="ru-RU" dirty="0"/>
              <a:t>расстройства. Это ведет к изменению характера, приступам агрессии чередующимися состояниями депрессии.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5930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/>
              <a:t>Алкогольные напитки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4274" y="1327350"/>
            <a:ext cx="7910177" cy="2792829"/>
          </a:xfrm>
        </p:spPr>
        <p:txBody>
          <a:bodyPr/>
          <a:lstStyle/>
          <a:p>
            <a:r>
              <a:rPr lang="ru-RU" b="1" u="sng" dirty="0"/>
              <a:t>Симптомы: </a:t>
            </a:r>
            <a:r>
              <a:rPr lang="ru-RU" dirty="0"/>
              <a:t>замедленные реакции, сонливость, невнятная речь, изменение личности (появление других ценностей</a:t>
            </a:r>
            <a:r>
              <a:rPr lang="ru-RU" dirty="0" smtClean="0"/>
              <a:t>).</a:t>
            </a:r>
          </a:p>
          <a:p>
            <a:r>
              <a:rPr lang="ru-RU" b="1" u="sng" dirty="0" smtClean="0"/>
              <a:t>Внешние </a:t>
            </a:r>
            <a:r>
              <a:rPr lang="ru-RU" b="1" u="sng" dirty="0"/>
              <a:t>признаки: </a:t>
            </a:r>
            <a:r>
              <a:rPr lang="ru-RU" dirty="0"/>
              <a:t>спрятанные бутылки, безвольное </a:t>
            </a:r>
            <a:r>
              <a:rPr lang="ru-RU" dirty="0" err="1"/>
              <a:t>обвисание</a:t>
            </a:r>
            <a:r>
              <a:rPr lang="ru-RU" dirty="0"/>
              <a:t> губ, расслабление челюстей, нарочитость движений, провалы в памяти.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2311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Табак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5334" y="1553261"/>
            <a:ext cx="7942450" cy="2825102"/>
          </a:xfrm>
        </p:spPr>
        <p:txBody>
          <a:bodyPr/>
          <a:lstStyle/>
          <a:p>
            <a:r>
              <a:rPr lang="ru-RU" b="1" u="sng" dirty="0"/>
              <a:t>Симптомы: </a:t>
            </a:r>
            <a:r>
              <a:rPr lang="ru-RU" dirty="0"/>
              <a:t>снижение физической силы, выносливости, ухудшение координации, быстрая утомляемость, нарастающая слабость, снижение трудоспособности. </a:t>
            </a:r>
            <a:endParaRPr lang="ru-RU" dirty="0" smtClean="0"/>
          </a:p>
          <a:p>
            <a:r>
              <a:rPr lang="ru-RU" b="1" u="sng" dirty="0"/>
              <a:t>Внешние признаки: </a:t>
            </a:r>
            <a:r>
              <a:rPr lang="ru-RU" dirty="0"/>
              <a:t>запах табака (дыма), </a:t>
            </a:r>
            <a:r>
              <a:rPr lang="ru-RU" dirty="0" smtClean="0"/>
              <a:t>наличие </a:t>
            </a:r>
            <a:r>
              <a:rPr lang="ru-RU" dirty="0"/>
              <a:t>спичек, зажигалок, табака в швах карманов, пожелтение пальцев.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1498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Марихуана, травка, «курево», зелье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4274" y="1327350"/>
            <a:ext cx="7587447" cy="272828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algn="just"/>
            <a:r>
              <a:rPr lang="ru-RU" b="1" u="sng" dirty="0" smtClean="0"/>
              <a:t>Симптомы</a:t>
            </a:r>
            <a:r>
              <a:rPr lang="ru-RU" b="1" u="sng" dirty="0"/>
              <a:t>: </a:t>
            </a:r>
            <a:r>
              <a:rPr lang="ru-RU" dirty="0"/>
              <a:t>сонливость, бессвязность мыслей, зрачки глаз расширены, отсутствует координация движений, тяга к сладкому, повышенный аппетит, слабо выраженные галлюцинации. </a:t>
            </a:r>
            <a:endParaRPr lang="ru-RU" dirty="0" smtClean="0"/>
          </a:p>
          <a:p>
            <a:pPr algn="just"/>
            <a:r>
              <a:rPr lang="ru-RU" b="1" u="sng" dirty="0" smtClean="0"/>
              <a:t>Внешние </a:t>
            </a:r>
            <a:r>
              <a:rPr lang="ru-RU" b="1" u="sng" dirty="0"/>
              <a:t>признаки: </a:t>
            </a:r>
            <a:r>
              <a:rPr lang="ru-RU" dirty="0"/>
              <a:t>красные отеки под глазами, сильный запах жженых листьев, мелкие семена в складках одежды и швах карманов, наличие папиросной бумаги, обесцвеченная кожа на пальцах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381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Что </a:t>
            </a:r>
            <a:r>
              <a:rPr lang="ru-RU" sz="2400" dirty="0"/>
              <a:t>делать если подросток пришел домой </a:t>
            </a:r>
            <a:r>
              <a:rPr lang="ru-RU" sz="2400" dirty="0" smtClean="0"/>
              <a:t>пьяный?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5002" y="1402654"/>
            <a:ext cx="8603803" cy="2949427"/>
          </a:xfrm>
        </p:spPr>
        <p:txBody>
          <a:bodyPr/>
          <a:lstStyle/>
          <a:p>
            <a:pPr marL="76200" indent="0">
              <a:buNone/>
            </a:pPr>
            <a:endParaRPr lang="ru-RU" dirty="0"/>
          </a:p>
          <a:p>
            <a:r>
              <a:rPr lang="ru-RU" dirty="0" smtClean="0"/>
              <a:t>С </a:t>
            </a:r>
            <a:r>
              <a:rPr lang="ru-RU" dirty="0"/>
              <a:t>подростком необходимо </a:t>
            </a:r>
            <a:r>
              <a:rPr lang="ru-RU" dirty="0" smtClean="0"/>
              <a:t>поговорить.</a:t>
            </a:r>
          </a:p>
          <a:p>
            <a:r>
              <a:rPr lang="ru-RU" dirty="0" smtClean="0"/>
              <a:t> Разговор </a:t>
            </a:r>
            <a:r>
              <a:rPr lang="ru-RU" dirty="0"/>
              <a:t>лучше отложить до </a:t>
            </a:r>
            <a:r>
              <a:rPr lang="ru-RU" dirty="0" smtClean="0"/>
              <a:t>утра.</a:t>
            </a:r>
          </a:p>
          <a:p>
            <a:r>
              <a:rPr lang="ru-RU" dirty="0" smtClean="0"/>
              <a:t>В </a:t>
            </a:r>
            <a:r>
              <a:rPr lang="ru-RU" dirty="0"/>
              <a:t>разговоре с подростком необходимо выяснить причины, по которым он решил попробовать алкоголь и найти способ достигнуть тех же целей, но без спиртного. </a:t>
            </a:r>
            <a:endParaRPr lang="ru-RU" dirty="0" smtClean="0"/>
          </a:p>
          <a:p>
            <a:r>
              <a:rPr lang="ru-RU" dirty="0" smtClean="0"/>
              <a:t>Научить </a:t>
            </a:r>
            <a:r>
              <a:rPr lang="ru-RU" dirty="0"/>
              <a:t>подростка отстаивать свое мнение, говорить «Нет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Обратиться к специалисту.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728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348</Words>
  <Application>Microsoft Office PowerPoint</Application>
  <PresentationFormat>Экран (16:9)</PresentationFormat>
  <Paragraphs>56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PT Sans</vt:lpstr>
      <vt:lpstr>Arvo</vt:lpstr>
      <vt:lpstr>Arial</vt:lpstr>
      <vt:lpstr>Roboto Condensed</vt:lpstr>
      <vt:lpstr>Roboto Condensed Light</vt:lpstr>
      <vt:lpstr>Salerio template</vt:lpstr>
      <vt:lpstr>«Роль семьи в профилактике детско-подросткового алкоголизма»</vt:lpstr>
      <vt:lpstr>Статистика употребления алкоголя среди молодежи в России</vt:lpstr>
      <vt:lpstr>Статистика употребления алкоголя среди молодежи в России</vt:lpstr>
      <vt:lpstr>Причины развития алкогольной зависимости среди молодежи </vt:lpstr>
      <vt:lpstr>Последствия алкоголизма среди молодых людей </vt:lpstr>
      <vt:lpstr>Алкогольные напитки</vt:lpstr>
      <vt:lpstr>Табак</vt:lpstr>
      <vt:lpstr>Марихуана, травка, «курево», зелье</vt:lpstr>
      <vt:lpstr> Что делать если подросток пришел домой пьяный? </vt:lpstr>
      <vt:lpstr>Как уберечь детей и подростков от алкоголизма и наркомании: </vt:lpstr>
      <vt:lpstr>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«Формирование навыков безопасного поведения младших школьников»</dc:title>
  <dc:creator>Екатерина Унтила</dc:creator>
  <cp:lastModifiedBy>Екатерина Унтила</cp:lastModifiedBy>
  <cp:revision>24</cp:revision>
  <dcterms:modified xsi:type="dcterms:W3CDTF">2018-09-11T04:23:11Z</dcterms:modified>
</cp:coreProperties>
</file>