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DB141-84E9-460C-A7EC-01DE70676F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81CA39-2687-437C-A3E3-E842D65FDC79}">
      <dgm:prSet phldrT="[Текст]" custT="1"/>
      <dgm:spPr/>
      <dgm:t>
        <a:bodyPr/>
        <a:lstStyle/>
        <a:p>
          <a:r>
            <a:rPr lang="ru-RU" sz="3200" b="1" dirty="0" smtClean="0"/>
            <a:t>Передозировка никотина</a:t>
          </a:r>
          <a:endParaRPr lang="ru-RU" sz="3200" b="1" dirty="0"/>
        </a:p>
      </dgm:t>
    </dgm:pt>
    <dgm:pt modelId="{FAF0F0CA-FCA5-49C9-9587-4A350EEE60E2}" type="parTrans" cxnId="{8DAF84FB-054A-4C77-AB97-CBB38198DABD}">
      <dgm:prSet/>
      <dgm:spPr/>
      <dgm:t>
        <a:bodyPr/>
        <a:lstStyle/>
        <a:p>
          <a:endParaRPr lang="ru-RU"/>
        </a:p>
      </dgm:t>
    </dgm:pt>
    <dgm:pt modelId="{7C91B5DF-C009-4B76-A140-DD7F7F62A321}" type="sibTrans" cxnId="{8DAF84FB-054A-4C77-AB97-CBB38198DABD}">
      <dgm:prSet/>
      <dgm:spPr/>
      <dgm:t>
        <a:bodyPr/>
        <a:lstStyle/>
        <a:p>
          <a:endParaRPr lang="ru-RU"/>
        </a:p>
      </dgm:t>
    </dgm:pt>
    <dgm:pt modelId="{4B71F960-744A-4426-BD6F-001223D59ED5}">
      <dgm:prSet phldrT="[Текст]" custT="1"/>
      <dgm:spPr/>
      <dgm:t>
        <a:bodyPr/>
        <a:lstStyle/>
        <a:p>
          <a:r>
            <a:rPr lang="ru-RU" sz="3200" b="1" dirty="0" smtClean="0"/>
            <a:t>Использование некачественных подделок</a:t>
          </a:r>
          <a:endParaRPr lang="ru-RU" sz="3200" b="1" dirty="0"/>
        </a:p>
      </dgm:t>
    </dgm:pt>
    <dgm:pt modelId="{A7C7FC40-83F7-4F5B-A632-DA13ABBE7E91}" type="parTrans" cxnId="{44E52DE9-DC62-4AE2-93CE-266088D5CDD0}">
      <dgm:prSet/>
      <dgm:spPr/>
      <dgm:t>
        <a:bodyPr/>
        <a:lstStyle/>
        <a:p>
          <a:endParaRPr lang="ru-RU"/>
        </a:p>
      </dgm:t>
    </dgm:pt>
    <dgm:pt modelId="{93860241-E8A6-4831-9B48-1A8CDFA49F92}" type="sibTrans" cxnId="{44E52DE9-DC62-4AE2-93CE-266088D5CDD0}">
      <dgm:prSet/>
      <dgm:spPr/>
      <dgm:t>
        <a:bodyPr/>
        <a:lstStyle/>
        <a:p>
          <a:endParaRPr lang="ru-RU"/>
        </a:p>
      </dgm:t>
    </dgm:pt>
    <dgm:pt modelId="{CF59E009-EC9E-446A-AAB6-25333ECA4054}">
      <dgm:prSet phldrT="[Текст]" custT="1"/>
      <dgm:spPr/>
      <dgm:t>
        <a:bodyPr/>
        <a:lstStyle/>
        <a:p>
          <a:r>
            <a:rPr lang="ru-RU" sz="3200" b="1" smtClean="0"/>
            <a:t>Аллергические реакции</a:t>
          </a:r>
          <a:endParaRPr lang="ru-RU" sz="3200" b="1" dirty="0"/>
        </a:p>
      </dgm:t>
    </dgm:pt>
    <dgm:pt modelId="{A2F69E09-5BEC-4137-9B8A-F0A60BB055A4}" type="sibTrans" cxnId="{7C523126-EAF5-4082-A4CF-3269FC82DB87}">
      <dgm:prSet/>
      <dgm:spPr/>
      <dgm:t>
        <a:bodyPr/>
        <a:lstStyle/>
        <a:p>
          <a:endParaRPr lang="ru-RU"/>
        </a:p>
      </dgm:t>
    </dgm:pt>
    <dgm:pt modelId="{331B6E90-D630-4CE5-B20C-594CC0C0C280}" type="parTrans" cxnId="{7C523126-EAF5-4082-A4CF-3269FC82DB87}">
      <dgm:prSet/>
      <dgm:spPr/>
      <dgm:t>
        <a:bodyPr/>
        <a:lstStyle/>
        <a:p>
          <a:endParaRPr lang="ru-RU"/>
        </a:p>
      </dgm:t>
    </dgm:pt>
    <dgm:pt modelId="{FE748F7F-EEAD-4F21-ACBE-461979F8A687}" type="pres">
      <dgm:prSet presAssocID="{9A8DB141-84E9-460C-A7EC-01DE70676F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0AEA1-EDC5-4CDD-8EEB-5DC79084E7EA}" type="pres">
      <dgm:prSet presAssocID="{2281CA39-2687-437C-A3E3-E842D65FDC79}" presName="parentLin" presStyleCnt="0"/>
      <dgm:spPr/>
    </dgm:pt>
    <dgm:pt modelId="{A105715F-DE93-489F-850C-7CD875F75344}" type="pres">
      <dgm:prSet presAssocID="{2281CA39-2687-437C-A3E3-E842D65FDC7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D7246D-B503-46EE-88B4-3C69A2EFE34C}" type="pres">
      <dgm:prSet presAssocID="{2281CA39-2687-437C-A3E3-E842D65FDC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B54ED-CED4-45F0-8FF6-DF4B7F2BD28B}" type="pres">
      <dgm:prSet presAssocID="{2281CA39-2687-437C-A3E3-E842D65FDC79}" presName="negativeSpace" presStyleCnt="0"/>
      <dgm:spPr/>
    </dgm:pt>
    <dgm:pt modelId="{40290F1D-DC49-4714-97C0-501250CDB67B}" type="pres">
      <dgm:prSet presAssocID="{2281CA39-2687-437C-A3E3-E842D65FDC79}" presName="childText" presStyleLbl="conFgAcc1" presStyleIdx="0" presStyleCnt="3">
        <dgm:presLayoutVars>
          <dgm:bulletEnabled val="1"/>
        </dgm:presLayoutVars>
      </dgm:prSet>
      <dgm:spPr/>
    </dgm:pt>
    <dgm:pt modelId="{69971BF1-9EA7-47B3-B41B-832490A259C8}" type="pres">
      <dgm:prSet presAssocID="{7C91B5DF-C009-4B76-A140-DD7F7F62A321}" presName="spaceBetweenRectangles" presStyleCnt="0"/>
      <dgm:spPr/>
    </dgm:pt>
    <dgm:pt modelId="{78008B8D-F05F-4CF8-BD31-F327A3DAA04B}" type="pres">
      <dgm:prSet presAssocID="{CF59E009-EC9E-446A-AAB6-25333ECA4054}" presName="parentLin" presStyleCnt="0"/>
      <dgm:spPr/>
    </dgm:pt>
    <dgm:pt modelId="{0516A6B3-0904-4239-9787-B5DE78E86F7D}" type="pres">
      <dgm:prSet presAssocID="{CF59E009-EC9E-446A-AAB6-25333ECA40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A745B4-D2F0-470E-ABBE-A6CB4DE7A410}" type="pres">
      <dgm:prSet presAssocID="{CF59E009-EC9E-446A-AAB6-25333ECA40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977DB-72FA-4985-AD2A-C8585B084112}" type="pres">
      <dgm:prSet presAssocID="{CF59E009-EC9E-446A-AAB6-25333ECA4054}" presName="negativeSpace" presStyleCnt="0"/>
      <dgm:spPr/>
    </dgm:pt>
    <dgm:pt modelId="{AE03878A-D989-4345-B7D2-4B26A3D783BF}" type="pres">
      <dgm:prSet presAssocID="{CF59E009-EC9E-446A-AAB6-25333ECA4054}" presName="childText" presStyleLbl="conFgAcc1" presStyleIdx="1" presStyleCnt="3">
        <dgm:presLayoutVars>
          <dgm:bulletEnabled val="1"/>
        </dgm:presLayoutVars>
      </dgm:prSet>
      <dgm:spPr/>
    </dgm:pt>
    <dgm:pt modelId="{1646248C-7808-45C7-80D4-B088B7D9FAC0}" type="pres">
      <dgm:prSet presAssocID="{A2F69E09-5BEC-4137-9B8A-F0A60BB055A4}" presName="spaceBetweenRectangles" presStyleCnt="0"/>
      <dgm:spPr/>
    </dgm:pt>
    <dgm:pt modelId="{F10DC731-7019-4743-A73E-28D312011DE8}" type="pres">
      <dgm:prSet presAssocID="{4B71F960-744A-4426-BD6F-001223D59ED5}" presName="parentLin" presStyleCnt="0"/>
      <dgm:spPr/>
    </dgm:pt>
    <dgm:pt modelId="{26C851CC-EBC1-47F0-8AC9-0919AFD61B88}" type="pres">
      <dgm:prSet presAssocID="{4B71F960-744A-4426-BD6F-001223D59ED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396B411-40D3-40DC-A5DD-91428CD4E880}" type="pres">
      <dgm:prSet presAssocID="{4B71F960-744A-4426-BD6F-001223D59E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3415-2FBE-4A97-B86F-A689DD3F7F9F}" type="pres">
      <dgm:prSet presAssocID="{4B71F960-744A-4426-BD6F-001223D59ED5}" presName="negativeSpace" presStyleCnt="0"/>
      <dgm:spPr/>
    </dgm:pt>
    <dgm:pt modelId="{20874980-793F-4838-98FE-20FC997D286F}" type="pres">
      <dgm:prSet presAssocID="{4B71F960-744A-4426-BD6F-001223D59E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9B0DC1-DE64-4D81-83C2-EB371719B152}" type="presOf" srcId="{4B71F960-744A-4426-BD6F-001223D59ED5}" destId="{26C851CC-EBC1-47F0-8AC9-0919AFD61B88}" srcOrd="0" destOrd="0" presId="urn:microsoft.com/office/officeart/2005/8/layout/list1"/>
    <dgm:cxn modelId="{D150F707-2F43-4BF7-B077-4472E8022856}" type="presOf" srcId="{9A8DB141-84E9-460C-A7EC-01DE70676F0C}" destId="{FE748F7F-EEAD-4F21-ACBE-461979F8A687}" srcOrd="0" destOrd="0" presId="urn:microsoft.com/office/officeart/2005/8/layout/list1"/>
    <dgm:cxn modelId="{8DAF84FB-054A-4C77-AB97-CBB38198DABD}" srcId="{9A8DB141-84E9-460C-A7EC-01DE70676F0C}" destId="{2281CA39-2687-437C-A3E3-E842D65FDC79}" srcOrd="0" destOrd="0" parTransId="{FAF0F0CA-FCA5-49C9-9587-4A350EEE60E2}" sibTransId="{7C91B5DF-C009-4B76-A140-DD7F7F62A321}"/>
    <dgm:cxn modelId="{7C523126-EAF5-4082-A4CF-3269FC82DB87}" srcId="{9A8DB141-84E9-460C-A7EC-01DE70676F0C}" destId="{CF59E009-EC9E-446A-AAB6-25333ECA4054}" srcOrd="1" destOrd="0" parTransId="{331B6E90-D630-4CE5-B20C-594CC0C0C280}" sibTransId="{A2F69E09-5BEC-4137-9B8A-F0A60BB055A4}"/>
    <dgm:cxn modelId="{7D696CD2-3D68-41A3-A77D-B05230BFE32C}" type="presOf" srcId="{CF59E009-EC9E-446A-AAB6-25333ECA4054}" destId="{EAA745B4-D2F0-470E-ABBE-A6CB4DE7A410}" srcOrd="1" destOrd="0" presId="urn:microsoft.com/office/officeart/2005/8/layout/list1"/>
    <dgm:cxn modelId="{20C570D0-0A68-41CF-B63D-56769B5526EF}" type="presOf" srcId="{2281CA39-2687-437C-A3E3-E842D65FDC79}" destId="{A105715F-DE93-489F-850C-7CD875F75344}" srcOrd="0" destOrd="0" presId="urn:microsoft.com/office/officeart/2005/8/layout/list1"/>
    <dgm:cxn modelId="{44E52DE9-DC62-4AE2-93CE-266088D5CDD0}" srcId="{9A8DB141-84E9-460C-A7EC-01DE70676F0C}" destId="{4B71F960-744A-4426-BD6F-001223D59ED5}" srcOrd="2" destOrd="0" parTransId="{A7C7FC40-83F7-4F5B-A632-DA13ABBE7E91}" sibTransId="{93860241-E8A6-4831-9B48-1A8CDFA49F92}"/>
    <dgm:cxn modelId="{A9BA1B6B-B694-46C0-AFA4-6BC767638B91}" type="presOf" srcId="{4B71F960-744A-4426-BD6F-001223D59ED5}" destId="{4396B411-40D3-40DC-A5DD-91428CD4E880}" srcOrd="1" destOrd="0" presId="urn:microsoft.com/office/officeart/2005/8/layout/list1"/>
    <dgm:cxn modelId="{8D7E0136-F580-4AF7-AF50-635B22898735}" type="presOf" srcId="{CF59E009-EC9E-446A-AAB6-25333ECA4054}" destId="{0516A6B3-0904-4239-9787-B5DE78E86F7D}" srcOrd="0" destOrd="0" presId="urn:microsoft.com/office/officeart/2005/8/layout/list1"/>
    <dgm:cxn modelId="{4EF4D7F3-8AF6-42A7-8A37-14E7B01E033B}" type="presOf" srcId="{2281CA39-2687-437C-A3E3-E842D65FDC79}" destId="{75D7246D-B503-46EE-88B4-3C69A2EFE34C}" srcOrd="1" destOrd="0" presId="urn:microsoft.com/office/officeart/2005/8/layout/list1"/>
    <dgm:cxn modelId="{A8A93CCA-8F85-432B-A15D-4866B2844143}" type="presParOf" srcId="{FE748F7F-EEAD-4F21-ACBE-461979F8A687}" destId="{A0C0AEA1-EDC5-4CDD-8EEB-5DC79084E7EA}" srcOrd="0" destOrd="0" presId="urn:microsoft.com/office/officeart/2005/8/layout/list1"/>
    <dgm:cxn modelId="{A949A9E3-A752-44F2-BDDE-CD6FA53D61BD}" type="presParOf" srcId="{A0C0AEA1-EDC5-4CDD-8EEB-5DC79084E7EA}" destId="{A105715F-DE93-489F-850C-7CD875F75344}" srcOrd="0" destOrd="0" presId="urn:microsoft.com/office/officeart/2005/8/layout/list1"/>
    <dgm:cxn modelId="{A6E36F20-879F-40E5-887F-B86D31AD664A}" type="presParOf" srcId="{A0C0AEA1-EDC5-4CDD-8EEB-5DC79084E7EA}" destId="{75D7246D-B503-46EE-88B4-3C69A2EFE34C}" srcOrd="1" destOrd="0" presId="urn:microsoft.com/office/officeart/2005/8/layout/list1"/>
    <dgm:cxn modelId="{DF4AC325-AD0A-4C41-AD25-0B558E352337}" type="presParOf" srcId="{FE748F7F-EEAD-4F21-ACBE-461979F8A687}" destId="{509B54ED-CED4-45F0-8FF6-DF4B7F2BD28B}" srcOrd="1" destOrd="0" presId="urn:microsoft.com/office/officeart/2005/8/layout/list1"/>
    <dgm:cxn modelId="{8AA83DCE-A905-4DEA-8888-AF22EE5AB8C8}" type="presParOf" srcId="{FE748F7F-EEAD-4F21-ACBE-461979F8A687}" destId="{40290F1D-DC49-4714-97C0-501250CDB67B}" srcOrd="2" destOrd="0" presId="urn:microsoft.com/office/officeart/2005/8/layout/list1"/>
    <dgm:cxn modelId="{516407D5-7C6A-4F44-9EB7-22FC5D950E01}" type="presParOf" srcId="{FE748F7F-EEAD-4F21-ACBE-461979F8A687}" destId="{69971BF1-9EA7-47B3-B41B-832490A259C8}" srcOrd="3" destOrd="0" presId="urn:microsoft.com/office/officeart/2005/8/layout/list1"/>
    <dgm:cxn modelId="{9BB9BA5E-62F8-4B53-B015-64E1181563C9}" type="presParOf" srcId="{FE748F7F-EEAD-4F21-ACBE-461979F8A687}" destId="{78008B8D-F05F-4CF8-BD31-F327A3DAA04B}" srcOrd="4" destOrd="0" presId="urn:microsoft.com/office/officeart/2005/8/layout/list1"/>
    <dgm:cxn modelId="{01428A75-E441-4FD8-A98A-01D931C21794}" type="presParOf" srcId="{78008B8D-F05F-4CF8-BD31-F327A3DAA04B}" destId="{0516A6B3-0904-4239-9787-B5DE78E86F7D}" srcOrd="0" destOrd="0" presId="urn:microsoft.com/office/officeart/2005/8/layout/list1"/>
    <dgm:cxn modelId="{CDFCF855-5C38-469A-A3B2-2C0F354FFB4B}" type="presParOf" srcId="{78008B8D-F05F-4CF8-BD31-F327A3DAA04B}" destId="{EAA745B4-D2F0-470E-ABBE-A6CB4DE7A410}" srcOrd="1" destOrd="0" presId="urn:microsoft.com/office/officeart/2005/8/layout/list1"/>
    <dgm:cxn modelId="{23F3F511-B293-45E7-992B-6978CAD7F18A}" type="presParOf" srcId="{FE748F7F-EEAD-4F21-ACBE-461979F8A687}" destId="{581977DB-72FA-4985-AD2A-C8585B084112}" srcOrd="5" destOrd="0" presId="urn:microsoft.com/office/officeart/2005/8/layout/list1"/>
    <dgm:cxn modelId="{AF626B4E-5866-412E-9D21-50D9C9683FA8}" type="presParOf" srcId="{FE748F7F-EEAD-4F21-ACBE-461979F8A687}" destId="{AE03878A-D989-4345-B7D2-4B26A3D783BF}" srcOrd="6" destOrd="0" presId="urn:microsoft.com/office/officeart/2005/8/layout/list1"/>
    <dgm:cxn modelId="{1EAF1E69-4ECA-4B54-8CC7-16317A49160D}" type="presParOf" srcId="{FE748F7F-EEAD-4F21-ACBE-461979F8A687}" destId="{1646248C-7808-45C7-80D4-B088B7D9FAC0}" srcOrd="7" destOrd="0" presId="urn:microsoft.com/office/officeart/2005/8/layout/list1"/>
    <dgm:cxn modelId="{92A3E670-97A9-4443-98BA-A6B011BFE311}" type="presParOf" srcId="{FE748F7F-EEAD-4F21-ACBE-461979F8A687}" destId="{F10DC731-7019-4743-A73E-28D312011DE8}" srcOrd="8" destOrd="0" presId="urn:microsoft.com/office/officeart/2005/8/layout/list1"/>
    <dgm:cxn modelId="{BE72C829-4D56-468C-A16A-8EF5D1B874B5}" type="presParOf" srcId="{F10DC731-7019-4743-A73E-28D312011DE8}" destId="{26C851CC-EBC1-47F0-8AC9-0919AFD61B88}" srcOrd="0" destOrd="0" presId="urn:microsoft.com/office/officeart/2005/8/layout/list1"/>
    <dgm:cxn modelId="{0F382987-EDB1-4DDF-B630-E45F2AAA2633}" type="presParOf" srcId="{F10DC731-7019-4743-A73E-28D312011DE8}" destId="{4396B411-40D3-40DC-A5DD-91428CD4E880}" srcOrd="1" destOrd="0" presId="urn:microsoft.com/office/officeart/2005/8/layout/list1"/>
    <dgm:cxn modelId="{B61821C8-819A-46AB-8BAE-1402053938FE}" type="presParOf" srcId="{FE748F7F-EEAD-4F21-ACBE-461979F8A687}" destId="{554E3415-2FBE-4A97-B86F-A689DD3F7F9F}" srcOrd="9" destOrd="0" presId="urn:microsoft.com/office/officeart/2005/8/layout/list1"/>
    <dgm:cxn modelId="{06490674-A7DA-4A6C-8A20-4E6E99ED2DA5}" type="presParOf" srcId="{FE748F7F-EEAD-4F21-ACBE-461979F8A687}" destId="{20874980-793F-4838-98FE-20FC997D28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90F1D-DC49-4714-97C0-501250CDB67B}">
      <dsp:nvSpPr>
        <dsp:cNvPr id="0" name=""/>
        <dsp:cNvSpPr/>
      </dsp:nvSpPr>
      <dsp:spPr>
        <a:xfrm>
          <a:off x="0" y="525419"/>
          <a:ext cx="109423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7246D-B503-46EE-88B4-3C69A2EFE34C}">
      <dsp:nvSpPr>
        <dsp:cNvPr id="0" name=""/>
        <dsp:cNvSpPr/>
      </dsp:nvSpPr>
      <dsp:spPr>
        <a:xfrm>
          <a:off x="547116" y="38339"/>
          <a:ext cx="765962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16" tIns="0" rIns="2895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Передозировка никотина</a:t>
          </a:r>
          <a:endParaRPr lang="ru-RU" sz="3200" b="1" kern="1200" dirty="0"/>
        </a:p>
      </dsp:txBody>
      <dsp:txXfrm>
        <a:off x="594671" y="85894"/>
        <a:ext cx="7564514" cy="879050"/>
      </dsp:txXfrm>
    </dsp:sp>
    <dsp:sp modelId="{AE03878A-D989-4345-B7D2-4B26A3D783BF}">
      <dsp:nvSpPr>
        <dsp:cNvPr id="0" name=""/>
        <dsp:cNvSpPr/>
      </dsp:nvSpPr>
      <dsp:spPr>
        <a:xfrm>
          <a:off x="0" y="2022300"/>
          <a:ext cx="109423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745B4-D2F0-470E-ABBE-A6CB4DE7A410}">
      <dsp:nvSpPr>
        <dsp:cNvPr id="0" name=""/>
        <dsp:cNvSpPr/>
      </dsp:nvSpPr>
      <dsp:spPr>
        <a:xfrm>
          <a:off x="547116" y="1535219"/>
          <a:ext cx="765962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16" tIns="0" rIns="2895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Аллергические реакции</a:t>
          </a:r>
          <a:endParaRPr lang="ru-RU" sz="3200" b="1" kern="1200" dirty="0"/>
        </a:p>
      </dsp:txBody>
      <dsp:txXfrm>
        <a:off x="594671" y="1582774"/>
        <a:ext cx="7564514" cy="879050"/>
      </dsp:txXfrm>
    </dsp:sp>
    <dsp:sp modelId="{20874980-793F-4838-98FE-20FC997D286F}">
      <dsp:nvSpPr>
        <dsp:cNvPr id="0" name=""/>
        <dsp:cNvSpPr/>
      </dsp:nvSpPr>
      <dsp:spPr>
        <a:xfrm>
          <a:off x="0" y="3519180"/>
          <a:ext cx="109423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6B411-40D3-40DC-A5DD-91428CD4E880}">
      <dsp:nvSpPr>
        <dsp:cNvPr id="0" name=""/>
        <dsp:cNvSpPr/>
      </dsp:nvSpPr>
      <dsp:spPr>
        <a:xfrm>
          <a:off x="547116" y="3032099"/>
          <a:ext cx="765962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16" tIns="0" rIns="2895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Использование некачественных подделок</a:t>
          </a:r>
          <a:endParaRPr lang="ru-RU" sz="3200" b="1" kern="1200" dirty="0"/>
        </a:p>
      </dsp:txBody>
      <dsp:txXfrm>
        <a:off x="594671" y="3079654"/>
        <a:ext cx="756451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0276-7166-40F3-BD42-8C5227F1F39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BE496-FED4-4408-84ED-69797EBD8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E496-FED4-4408-84ED-69797EBD88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7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5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3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8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9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9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3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8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2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6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2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5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AA0B7AB-AF9B-4C7B-BFCB-A44ED097267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489BDCD-E91A-482B-8A38-F70B4E554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90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osminzdrav.ru/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5778" y="2904983"/>
            <a:ext cx="8676222" cy="32004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Профилактика </a:t>
            </a:r>
            <a:r>
              <a:rPr lang="ru-RU" b="1" dirty="0" err="1" smtClean="0">
                <a:solidFill>
                  <a:schemeClr val="tx1"/>
                </a:solidFill>
              </a:rPr>
              <a:t>табакокурения</a:t>
            </a:r>
            <a:r>
              <a:rPr lang="ru-RU" b="1" dirty="0" smtClean="0">
                <a:solidFill>
                  <a:schemeClr val="tx1"/>
                </a:solidFill>
              </a:rPr>
              <a:t> и потребления электронных сигарет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2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96" y="-144439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Сколько в России курильщиков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00" y="1139335"/>
            <a:ext cx="8474589" cy="5388846"/>
          </a:xfrm>
        </p:spPr>
      </p:pic>
    </p:spTree>
    <p:extLst>
      <p:ext uri="{BB962C8B-B14F-4D97-AF65-F5344CB8AC3E}">
        <p14:creationId xmlns:p14="http://schemas.microsoft.com/office/powerpoint/2010/main" val="20674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92" y="104633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Подростковое курение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1" y="1264921"/>
            <a:ext cx="10668000" cy="4815840"/>
          </a:xfrm>
          <a:solidFill>
            <a:schemeClr val="tx2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ffectLst/>
              </a:rPr>
              <a:t>1. Больше 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20 процентов ныне курящих россиян начали употреблять табачные изделия в раннем подростковом возрасте — 14-15 лет. </a:t>
            </a:r>
            <a:endParaRPr lang="ru-RU" sz="2400" b="1" dirty="0" smtClean="0">
              <a:solidFill>
                <a:srgbClr val="00B05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/>
              </a:rPr>
              <a:t>2. Сейчас 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курильщиками становятся дети от восьми лет. </a:t>
            </a:r>
            <a:endParaRPr lang="ru-RU" sz="2400" b="1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effectLst/>
              </a:rPr>
              <a:t>3. Среди </a:t>
            </a:r>
            <a:r>
              <a:rPr lang="ru-RU" sz="2400" b="1" dirty="0">
                <a:solidFill>
                  <a:srgbClr val="00B0F0"/>
                </a:solidFill>
                <a:effectLst/>
              </a:rPr>
              <a:t>подростков от 14 до 18 лет курящими являются больше 40% мальчиков, процент курящих девочек составляет 7</a:t>
            </a:r>
            <a:r>
              <a:rPr lang="ru-RU" sz="2400" b="1" dirty="0" smtClean="0">
                <a:solidFill>
                  <a:srgbClr val="00B0F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/>
              </a:rPr>
              <a:t>4.Около 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90% курящих родителей признались, что они никак не скрывают привязанность к табаку от детей и даже позволяют себе курить при них. 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79803" y="4894998"/>
            <a:ext cx="3684895" cy="1286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2365" y="2227997"/>
            <a:ext cx="10404593" cy="2251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52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Смертность от курения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662" y="2643117"/>
            <a:ext cx="9905998" cy="1932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effectLst/>
              </a:rPr>
              <a:t>400 тыс. </a:t>
            </a:r>
            <a:r>
              <a:rPr lang="ru-RU" sz="5400" b="1" dirty="0" smtClean="0">
                <a:solidFill>
                  <a:srgbClr val="FF0000"/>
                </a:solidFill>
                <a:effectLst/>
              </a:rPr>
              <a:t>человек в год!</a:t>
            </a:r>
            <a:endParaRPr lang="ru-RU" sz="5400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Министерство здравоохранения Российской Федер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37" y="5097439"/>
            <a:ext cx="3151320" cy="8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243" y="-181970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Вредны ли Электронные сигареты?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0608" y="1723029"/>
            <a:ext cx="4394579" cy="4295633"/>
          </a:xfrm>
          <a:solidFill>
            <a:schemeClr val="tx1"/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Мнения </a:t>
            </a:r>
            <a:r>
              <a:rPr lang="ru-RU" sz="2400" b="1" dirty="0">
                <a:solidFill>
                  <a:schemeClr val="bg1"/>
                </a:solidFill>
              </a:rPr>
              <a:t>специалистов неоднозначны.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Серьезных исследований на данный момент не </a:t>
            </a:r>
            <a:r>
              <a:rPr lang="ru-RU" sz="2400" b="1" dirty="0" smtClean="0">
                <a:solidFill>
                  <a:schemeClr val="bg1"/>
                </a:solidFill>
              </a:rPr>
              <a:t>проводилось.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Необходимо минимум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10-20 </a:t>
            </a:r>
            <a:r>
              <a:rPr lang="ru-RU" sz="2400" b="1" dirty="0">
                <a:solidFill>
                  <a:srgbClr val="FF0000"/>
                </a:solidFill>
              </a:rPr>
              <a:t>лет </a:t>
            </a:r>
            <a:r>
              <a:rPr lang="ru-RU" sz="2400" b="1" dirty="0">
                <a:solidFill>
                  <a:schemeClr val="bg1"/>
                </a:solidFill>
              </a:rPr>
              <a:t>для сбора статистики</a:t>
            </a: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4" y="1723029"/>
            <a:ext cx="5784952" cy="429563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10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12" y="0"/>
            <a:ext cx="9900999" cy="192774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Состав электронных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сигарет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24084"/>
            <a:ext cx="9905998" cy="3880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u="sng" dirty="0">
                <a:effectLst/>
              </a:rPr>
              <a:t>Он включает следующие компоненты</a:t>
            </a:r>
            <a:r>
              <a:rPr lang="ru-RU" sz="3200" b="1" dirty="0">
                <a:effectLst/>
              </a:rPr>
              <a:t>: </a:t>
            </a:r>
            <a:endParaRPr lang="ru-RU" sz="3200" b="1" dirty="0" smtClean="0">
              <a:effectLst/>
            </a:endParaRPr>
          </a:p>
          <a:p>
            <a:r>
              <a:rPr lang="ru-RU" sz="3200" dirty="0" smtClean="0">
                <a:effectLst/>
              </a:rPr>
              <a:t>никотин </a:t>
            </a:r>
          </a:p>
          <a:p>
            <a:r>
              <a:rPr lang="ru-RU" sz="3200" dirty="0" err="1" smtClean="0">
                <a:effectLst/>
              </a:rPr>
              <a:t>пропиленгликоль</a:t>
            </a:r>
            <a:endParaRPr lang="ru-RU" sz="3200" dirty="0" smtClean="0">
              <a:effectLst/>
            </a:endParaRPr>
          </a:p>
          <a:p>
            <a:r>
              <a:rPr lang="ru-RU" sz="3200" dirty="0" smtClean="0">
                <a:effectLst/>
              </a:rPr>
              <a:t> глицерин</a:t>
            </a:r>
          </a:p>
          <a:p>
            <a:r>
              <a:rPr lang="ru-RU" sz="3200" dirty="0" err="1" smtClean="0">
                <a:effectLst/>
              </a:rPr>
              <a:t>ароматизаторы</a:t>
            </a:r>
            <a:endParaRPr lang="ru-RU" sz="3200" dirty="0" smtClean="0">
              <a:effectLst/>
            </a:endParaRPr>
          </a:p>
          <a:p>
            <a:r>
              <a:rPr lang="ru-RU" sz="3200" dirty="0" smtClean="0">
                <a:effectLst/>
              </a:rPr>
              <a:t>вода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02" y="2386766"/>
            <a:ext cx="4450100" cy="391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936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7623"/>
            <a:ext cx="9905998" cy="1905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Чем опасны электронные сигареты?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56885"/>
              </p:ext>
            </p:extLst>
          </p:nvPr>
        </p:nvGraphicFramePr>
        <p:xfrm>
          <a:off x="623252" y="1645920"/>
          <a:ext cx="1094232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0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2299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Электронная сигарета и обычная: что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вреднее?</a:t>
            </a: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7" y="2051146"/>
            <a:ext cx="5853723" cy="3916908"/>
          </a:xfrm>
          <a:effectLst>
            <a:softEdge rad="508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64822" y="2051146"/>
            <a:ext cx="4394581" cy="3916908"/>
          </a:xfrm>
          <a:prstGeom prst="rect">
            <a:avLst/>
          </a:prstGeom>
          <a:solidFill>
            <a:schemeClr val="tx1"/>
          </a:solidFill>
          <a:effectLst>
            <a:softEdge rad="254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Помимо никотина обыкновенные сигареты содержат целый ряд опасных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смол, которые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являются продуктом сгорания табака и обертывающей изделие бумаги.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279</TotalTime>
  <Words>101</Words>
  <Application>Microsoft Office PowerPoint</Application>
  <PresentationFormat>Широкоэкранный</PresentationFormat>
  <Paragraphs>29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Сетка</vt:lpstr>
      <vt:lpstr>Профилактика табакокурения и потребления электронных сигарет</vt:lpstr>
      <vt:lpstr>Сколько в России курильщиков </vt:lpstr>
      <vt:lpstr>Подростковое курение </vt:lpstr>
      <vt:lpstr>Смертность от курения</vt:lpstr>
      <vt:lpstr>Вредны ли Электронные сигареты?</vt:lpstr>
      <vt:lpstr>Состав электронных сигарет </vt:lpstr>
      <vt:lpstr>Чем опасны электронные сигареты?</vt:lpstr>
      <vt:lpstr>Электронная сигарета и обычная: что вреднее?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табакокурения </dc:title>
  <dc:creator>Екатерина Павловская</dc:creator>
  <cp:lastModifiedBy>Екатерина Павловская</cp:lastModifiedBy>
  <cp:revision>13</cp:revision>
  <dcterms:created xsi:type="dcterms:W3CDTF">2017-09-06T07:59:25Z</dcterms:created>
  <dcterms:modified xsi:type="dcterms:W3CDTF">2017-09-07T13:54:40Z</dcterms:modified>
</cp:coreProperties>
</file>