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9" r:id="rId4"/>
    <p:sldId id="272" r:id="rId5"/>
    <p:sldId id="265" r:id="rId6"/>
    <p:sldId id="259" r:id="rId7"/>
    <p:sldId id="261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03" autoAdjust="0"/>
    <p:restoredTop sz="86323" autoAdjust="0"/>
  </p:normalViewPr>
  <p:slideViewPr>
    <p:cSldViewPr>
      <p:cViewPr varScale="1">
        <p:scale>
          <a:sx n="62" d="100"/>
          <a:sy n="62" d="100"/>
        </p:scale>
        <p:origin x="9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1F4CC-3A69-48E1-AE39-5D428BB021D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413E1-BE8F-4A65-BC6D-94235EC8D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34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73FDB-D111-43F6-9B41-4763A3258C6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789B6-7B5B-4AB6-B2EB-C99E2DF41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9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789B6-7B5B-4AB6-B2EB-C99E2DF411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5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57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8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6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2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24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6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5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9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7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9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632848" cy="28083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 Black" panose="020B0A04020102020204" pitchFamily="34" charset="0"/>
              </a:rPr>
              <a:t>Профилактика 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компьютерной 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зависимости 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школьников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72636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</a:rPr>
              <a:t>Компьютер </a:t>
            </a:r>
            <a:r>
              <a:rPr lang="ru-RU" sz="2800" b="1" dirty="0">
                <a:latin typeface="Cambria" panose="02040503050406030204" pitchFamily="18" charset="0"/>
              </a:rPr>
              <a:t>– это не только электронное устройство для </a:t>
            </a:r>
            <a:r>
              <a:rPr lang="ru-RU" sz="2800" b="1" dirty="0" smtClean="0">
                <a:latin typeface="Cambria" panose="02040503050406030204" pitchFamily="18" charset="0"/>
              </a:rPr>
              <a:t>обработки </a:t>
            </a:r>
            <a:r>
              <a:rPr lang="ru-RU" sz="2800" b="1" dirty="0">
                <a:latin typeface="Cambria" panose="02040503050406030204" pitchFamily="18" charset="0"/>
              </a:rPr>
              <a:t>различной информации, но и машина, которая позволяет человеку общаться на расстоянии, не прилагая никаких особых усилий,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960440" cy="357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2564904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mbria" panose="02040503050406030204" pitchFamily="18" charset="0"/>
              </a:rPr>
              <a:t>при этом </a:t>
            </a:r>
            <a:r>
              <a:rPr lang="ru-RU" sz="2800" b="1" dirty="0" smtClean="0">
                <a:latin typeface="Cambria" panose="02040503050406030204" pitchFamily="18" charset="0"/>
              </a:rPr>
              <a:t>поглощая </a:t>
            </a:r>
            <a:r>
              <a:rPr lang="ru-RU" sz="2800" b="1" dirty="0">
                <a:latin typeface="Cambria" panose="02040503050406030204" pitchFamily="18" charset="0"/>
              </a:rPr>
              <a:t>его и вовлекая в свой безграничный виртуальный мир. </a:t>
            </a:r>
          </a:p>
        </p:txBody>
      </p:sp>
    </p:spTree>
    <p:extLst>
      <p:ext uri="{BB962C8B-B14F-4D97-AF65-F5344CB8AC3E}">
        <p14:creationId xmlns:p14="http://schemas.microsoft.com/office/powerpoint/2010/main" val="10397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86"/>
            <a:ext cx="9144000" cy="685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4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476672"/>
            <a:ext cx="7680960" cy="1371600"/>
          </a:xfrm>
        </p:spPr>
        <p:txBody>
          <a:bodyPr/>
          <a:lstStyle/>
          <a:p>
            <a:pPr algn="ctr"/>
            <a:r>
              <a:rPr lang="ru-RU" dirty="0" smtClean="0"/>
              <a:t>Причины возникновения компьютерной зависимости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848272"/>
            <a:ext cx="7680960" cy="3931920"/>
          </a:xfrm>
        </p:spPr>
        <p:txBody>
          <a:bodyPr>
            <a:noAutofit/>
          </a:bodyPr>
          <a:lstStyle/>
          <a:p>
            <a:r>
              <a:rPr lang="ru-RU" sz="2400" b="1" dirty="0"/>
              <a:t>Отсутствие или недостаток общения и теплых эмоциональных отношений в семье</a:t>
            </a:r>
            <a:r>
              <a:rPr lang="ru-RU" sz="2400" b="1" i="1" dirty="0"/>
              <a:t>.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b="1" dirty="0" smtClean="0"/>
              <a:t>Отсутствие </a:t>
            </a:r>
            <a:r>
              <a:rPr lang="ru-RU" sz="2400" b="1" dirty="0"/>
              <a:t>у ребенка серьезных увлечений</a:t>
            </a:r>
            <a:r>
              <a:rPr lang="ru-RU" sz="2400" dirty="0"/>
              <a:t>, интересов, хобби, привязанностей, не связанных с </a:t>
            </a:r>
            <a:r>
              <a:rPr lang="ru-RU" sz="2400" dirty="0" smtClean="0"/>
              <a:t>компьютером.</a:t>
            </a:r>
          </a:p>
          <a:p>
            <a:r>
              <a:rPr lang="ru-RU" sz="2400" b="1" dirty="0" smtClean="0"/>
              <a:t>Неумение </a:t>
            </a:r>
            <a:r>
              <a:rPr lang="ru-RU" sz="2400" b="1" dirty="0"/>
              <a:t>ребенка налаживать желательные контакты</a:t>
            </a:r>
            <a:r>
              <a:rPr lang="ru-RU" sz="2400" dirty="0"/>
              <a:t> с окружающими, отсутствие </a:t>
            </a:r>
            <a:r>
              <a:rPr lang="ru-RU" sz="2400" dirty="0" smtClean="0"/>
              <a:t>друзей</a:t>
            </a:r>
            <a:r>
              <a:rPr lang="ru-RU" sz="2400" dirty="0"/>
              <a:t>. </a:t>
            </a:r>
          </a:p>
          <a:p>
            <a:r>
              <a:rPr lang="ru-RU" sz="2400" b="1" dirty="0"/>
              <a:t>Общая неудачливость ребенка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b="1" dirty="0" smtClean="0"/>
              <a:t>Желание </a:t>
            </a:r>
            <a:r>
              <a:rPr lang="ru-RU" sz="2400" b="1" dirty="0"/>
              <a:t>ребенка быть «как все» его сверстники, следовать за их увлечениями, не отставать.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78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648072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ru-RU" sz="3200" b="1" dirty="0" smtClean="0"/>
          </a:p>
          <a:p>
            <a:pPr marL="0" indent="0" algn="ctr" fontAlgn="base">
              <a:buNone/>
            </a:pPr>
            <a:r>
              <a:rPr lang="ru-RU" sz="3200" b="1" dirty="0" smtClean="0"/>
              <a:t>Физиологические </a:t>
            </a:r>
            <a:r>
              <a:rPr lang="ru-RU" sz="3200" b="1" dirty="0"/>
              <a:t>симптомы </a:t>
            </a:r>
            <a:r>
              <a:rPr lang="ru-RU" sz="3200" b="1" dirty="0" err="1"/>
              <a:t>игромании</a:t>
            </a:r>
            <a:r>
              <a:rPr lang="ru-RU" sz="3200" b="1" dirty="0" smtClean="0"/>
              <a:t>:</a:t>
            </a:r>
            <a:endParaRPr lang="ru-RU" sz="3200" b="1" dirty="0"/>
          </a:p>
          <a:p>
            <a:pPr fontAlgn="base"/>
            <a:r>
              <a:rPr lang="ru-RU" dirty="0"/>
              <a:t> </a:t>
            </a:r>
            <a:r>
              <a:rPr lang="ru-RU" sz="2600" dirty="0"/>
              <a:t>сухость глаз;</a:t>
            </a:r>
          </a:p>
          <a:p>
            <a:pPr fontAlgn="base"/>
            <a:r>
              <a:rPr lang="ru-RU" sz="2600" dirty="0"/>
              <a:t>бледность кожных покровов, анемия;</a:t>
            </a:r>
          </a:p>
          <a:p>
            <a:pPr fontAlgn="base"/>
            <a:r>
              <a:rPr lang="ru-RU" sz="2600" dirty="0"/>
              <a:t>боли в спине, искривления позвоночника;</a:t>
            </a:r>
          </a:p>
          <a:p>
            <a:pPr fontAlgn="base"/>
            <a:r>
              <a:rPr lang="ru-RU" sz="2600" dirty="0"/>
              <a:t>головные боли;</a:t>
            </a:r>
          </a:p>
          <a:p>
            <a:pPr fontAlgn="base"/>
            <a:r>
              <a:rPr lang="ru-RU" sz="2600" dirty="0"/>
              <a:t>бессонница;</a:t>
            </a:r>
          </a:p>
          <a:p>
            <a:pPr fontAlgn="base"/>
            <a:r>
              <a:rPr lang="ru-RU" sz="2600" dirty="0"/>
              <a:t>истощение, голодание </a:t>
            </a:r>
            <a:endParaRPr lang="ru-RU" sz="2600" dirty="0" smtClean="0"/>
          </a:p>
          <a:p>
            <a:pPr fontAlgn="base"/>
            <a:r>
              <a:rPr lang="ru-RU" sz="2600" dirty="0" smtClean="0"/>
              <a:t>ускорение обмена веществ;</a:t>
            </a:r>
          </a:p>
          <a:p>
            <a:pPr fontAlgn="base"/>
            <a:r>
              <a:rPr lang="ru-RU" sz="2600" dirty="0" smtClean="0"/>
              <a:t>учащение </a:t>
            </a:r>
            <a:r>
              <a:rPr lang="ru-RU" sz="2600" dirty="0"/>
              <a:t>сердцебиения и пульса.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00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1844824"/>
            <a:ext cx="777686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96944" cy="3240360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Cambria" panose="02040503050406030204" pitchFamily="18" charset="0"/>
              </a:rPr>
              <a:t>У психологов есть мнение, </a:t>
            </a:r>
            <a:r>
              <a:rPr lang="ru-RU" sz="2800" b="1" dirty="0" smtClean="0">
                <a:latin typeface="Cambria" panose="02040503050406030204" pitchFamily="18" charset="0"/>
              </a:rPr>
              <a:t>что для </a:t>
            </a:r>
            <a:r>
              <a:rPr lang="ru-RU" sz="2800" b="1" dirty="0">
                <a:latin typeface="Cambria" panose="02040503050406030204" pitchFamily="18" charset="0"/>
              </a:rPr>
              <a:t>детей </a:t>
            </a:r>
            <a:r>
              <a:rPr lang="ru-RU" sz="2800" b="1" dirty="0" smtClean="0">
                <a:latin typeface="Cambria" panose="02040503050406030204" pitchFamily="18" charset="0"/>
              </a:rPr>
              <a:t>существует формула времени пребывания за компьютером. </a:t>
            </a:r>
          </a:p>
          <a:p>
            <a:pPr marL="0" indent="0" algn="just">
              <a:buNone/>
            </a:pPr>
            <a:endParaRPr lang="ru-RU" sz="2800" b="1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800" b="1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800" b="1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8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Cambria" panose="02040503050406030204" pitchFamily="18" charset="0"/>
              </a:rPr>
              <a:t>И </a:t>
            </a:r>
            <a:r>
              <a:rPr lang="ru-RU" sz="3600" b="1" dirty="0">
                <a:latin typeface="Cambria" panose="02040503050406030204" pitchFamily="18" charset="0"/>
              </a:rPr>
              <a:t>родители должны четко контролировать это время.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041295"/>
            <a:ext cx="2019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Возраст ребенка</a:t>
            </a:r>
            <a:endParaRPr lang="ru-RU" sz="3600" b="1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175605" y="2564903"/>
            <a:ext cx="228600" cy="30515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217979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4 =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041295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время нахождения                                          за компьютером</a:t>
            </a:r>
          </a:p>
        </p:txBody>
      </p:sp>
    </p:spTree>
    <p:extLst>
      <p:ext uri="{BB962C8B-B14F-4D97-AF65-F5344CB8AC3E}">
        <p14:creationId xmlns:p14="http://schemas.microsoft.com/office/powerpoint/2010/main" val="23238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8"/>
            <a:ext cx="9144000" cy="695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5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93</Words>
  <Application>Microsoft Office PowerPoint</Application>
  <PresentationFormat>Экран (4:3)</PresentationFormat>
  <Paragraphs>30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 Black</vt:lpstr>
      <vt:lpstr>Calibri</vt:lpstr>
      <vt:lpstr>Cambria</vt:lpstr>
      <vt:lpstr>Garamond</vt:lpstr>
      <vt:lpstr>Savon</vt:lpstr>
      <vt:lpstr>Профилактика  компьютерной  зависимости  школьников</vt:lpstr>
      <vt:lpstr>Презентация PowerPoint</vt:lpstr>
      <vt:lpstr>Презентация PowerPoint</vt:lpstr>
      <vt:lpstr>Причины возникновения компьютерной зависимости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 Павловская</cp:lastModifiedBy>
  <cp:revision>18</cp:revision>
  <cp:lastPrinted>2016-03-26T14:13:14Z</cp:lastPrinted>
  <dcterms:created xsi:type="dcterms:W3CDTF">2016-03-26T12:38:50Z</dcterms:created>
  <dcterms:modified xsi:type="dcterms:W3CDTF">2017-09-08T16:39:56Z</dcterms:modified>
</cp:coreProperties>
</file>