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94" r:id="rId2"/>
    <p:sldId id="30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2" r:id="rId14"/>
    <p:sldId id="276" r:id="rId15"/>
    <p:sldId id="281" r:id="rId16"/>
    <p:sldId id="278" r:id="rId17"/>
    <p:sldId id="284" r:id="rId18"/>
    <p:sldId id="299" r:id="rId19"/>
    <p:sldId id="279" r:id="rId20"/>
    <p:sldId id="301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30978-2585-4ADA-864D-E9D69E04B74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4D584-BCB5-44A5-BD25-FD2D81D82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8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28DBB-1EB0-43E5-9605-08CC9D9C45E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842DF5-10B5-4F2C-B211-683AC69DD8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0E4DC6-6800-437F-927A-437717F7D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214422"/>
            <a:ext cx="6172200" cy="207170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Особенности детского питания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514350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правила здорового питания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20888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3.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раз в день следует есть разнообразные овощи и фрукты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Media\Рабочий стол\питание\1274255486_0020_food_1024_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3820683" cy="286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lvl="0" indent="-514350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правила здорового питания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28801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4.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ежедневно потреблять молоко и молочные продукты с низким содержание жира и соли </a:t>
            </a:r>
          </a:p>
        </p:txBody>
      </p:sp>
      <p:pic>
        <p:nvPicPr>
          <p:cNvPr id="6" name="Picture 32" descr="j02237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509120"/>
            <a:ext cx="16573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lvl="0" indent="-514350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правила здорового питания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28800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5.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заменять мясо и мясные продукты с высоким содержанием жира на бобовые, рыбу, птицу, яйца.</a:t>
            </a:r>
          </a:p>
        </p:txBody>
      </p:sp>
      <p:pic>
        <p:nvPicPr>
          <p:cNvPr id="7" name="Picture 10" descr="j0215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085184"/>
            <a:ext cx="1198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465313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Колбасы и сосиски должны быть ограничены в потреблении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lvl="0" indent="-514350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правила здорового питания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628800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ограничить потребление простых сахаров: сладостей, кондитерских изделий, сладких напитков, десерта.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4365104"/>
            <a:ext cx="5040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</a:t>
            </a:r>
          </a:p>
          <a:p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пить воду, соки, минеральную воду. Потребность в воде детей высока и составляет 2 – 2,5 литров воды в день </a:t>
            </a:r>
          </a:p>
          <a:p>
            <a:endParaRPr lang="ru-RU" dirty="0"/>
          </a:p>
        </p:txBody>
      </p:sp>
      <p:pic>
        <p:nvPicPr>
          <p:cNvPr id="1026" name="Picture 2" descr="C:\Documents and Settings\Media\Рабочий стол\питание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869160"/>
            <a:ext cx="1641376" cy="123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lvl="0" indent="-514350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правила здорового питания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7. </a:t>
            </a: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отдавать предпочтение приготовлению пищи на пару, путем отваривания, </a:t>
            </a:r>
          </a:p>
          <a:p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запекания, но не жарке, уменьшать добавление в пищу жиров, соли и сахара.</a:t>
            </a:r>
          </a:p>
          <a:p>
            <a:endParaRPr lang="ru-RU" sz="2800" b="1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Media\Рабочий стол\питание\spagett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570481" cy="253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lvl="0" indent="-514350" algn="ctr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Детское питание и семья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72816"/>
            <a:ext cx="41044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ПИЩЕВЫЕ ПРИВЫЧКИ ФОРМИРУЮТСЯ  В СЕМЬЕ С РАННЕГО ВОЗРАСТА.  </a:t>
            </a:r>
          </a:p>
          <a:p>
            <a:pPr algn="ctr"/>
            <a:endParaRPr lang="ru-RU" sz="2800" b="1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6" descr="В 93% школьных буфетов представлены выпечка, шоколад, вафли и печенье, а вот фрукты встречаются только в 30%, фасованные салаты – в 15%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04864"/>
            <a:ext cx="1905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lvl="0" indent="-514350" algn="ctr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Детское питание и семья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5509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важен для школьника прием пищи дома до школы</a:t>
            </a:r>
            <a:r>
              <a:rPr lang="ru-RU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9" descr="фот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4"/>
            <a:ext cx="28797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lvl="0" indent="-514350" algn="ctr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Детское питание и семья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142984"/>
            <a:ext cx="60241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допускать, чтобы ребёнок шел в школу голодным. Это нарушает деятельность нервной системы, снижает работоспособность и приводит к быстрому утомлению и хроническим 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заболеваниям.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942263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400" dirty="0" smtClean="0">
                <a:solidFill>
                  <a:srgbClr val="000099"/>
                </a:solidFill>
              </a:rPr>
              <a:t>Последствия нарушения питания в раннем  возрасте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08175" y="1341438"/>
            <a:ext cx="2520950" cy="8350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Снижение резистентности, иммунодефициты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1582737" cy="1323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tx2"/>
                </a:solidFill>
              </a:rPr>
              <a:t>Нарушения физического и нервно-психического развития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04025" y="1268413"/>
            <a:ext cx="2089150" cy="13239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tx2"/>
                </a:solidFill>
              </a:rPr>
              <a:t>Болезни обмена веществ:</a:t>
            </a:r>
          </a:p>
          <a:p>
            <a:pPr algn="ctr"/>
            <a:r>
              <a:rPr lang="ru-RU" sz="1600" b="1">
                <a:solidFill>
                  <a:schemeClr val="tx2"/>
                </a:solidFill>
              </a:rPr>
              <a:t>ожирение</a:t>
            </a:r>
          </a:p>
          <a:p>
            <a:pPr algn="ctr"/>
            <a:r>
              <a:rPr lang="ru-RU" sz="1600" b="1">
                <a:solidFill>
                  <a:schemeClr val="tx2"/>
                </a:solidFill>
              </a:rPr>
              <a:t>сахарный диабет</a:t>
            </a:r>
          </a:p>
          <a:p>
            <a:pPr algn="ctr"/>
            <a:r>
              <a:rPr lang="ru-RU" sz="1600" b="1">
                <a:solidFill>
                  <a:schemeClr val="tx2"/>
                </a:solidFill>
              </a:rPr>
              <a:t>гипертония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443663" y="2852738"/>
            <a:ext cx="2016125" cy="83502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tx2"/>
                </a:solidFill>
              </a:rPr>
              <a:t>Сердечно-сосудистые заболевания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971550" y="2565400"/>
            <a:ext cx="0" cy="16557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7812088" y="2565400"/>
            <a:ext cx="0" cy="3587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971550" y="4221163"/>
            <a:ext cx="67691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140200" y="4221163"/>
            <a:ext cx="503238" cy="576262"/>
          </a:xfrm>
          <a:prstGeom prst="downArrow">
            <a:avLst>
              <a:gd name="adj1" fmla="val 50000"/>
              <a:gd name="adj2" fmla="val 286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79388" y="4797425"/>
            <a:ext cx="8856662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>
                <a:solidFill>
                  <a:schemeClr val="bg1"/>
                </a:solidFill>
              </a:rPr>
              <a:t>Снижение ожидаемой продолжительности жизни</a:t>
            </a:r>
            <a:endParaRPr lang="ru-RU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572000" y="1268413"/>
            <a:ext cx="2089150" cy="10699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Функциональные нарушения желудочно-кишечного тракта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5508625" y="2349500"/>
            <a:ext cx="0" cy="5746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331913" y="2781300"/>
            <a:ext cx="2449512" cy="12001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Частые ОРВИ</a:t>
            </a:r>
          </a:p>
          <a:p>
            <a:r>
              <a:rPr lang="ru-RU" b="1">
                <a:solidFill>
                  <a:schemeClr val="tx2"/>
                </a:solidFill>
              </a:rPr>
              <a:t>Бронхиты</a:t>
            </a:r>
          </a:p>
          <a:p>
            <a:r>
              <a:rPr lang="ru-RU" b="1">
                <a:solidFill>
                  <a:schemeClr val="tx2"/>
                </a:solidFill>
              </a:rPr>
              <a:t>Бронхиальная астма</a:t>
            </a:r>
            <a:r>
              <a:rPr lang="ru-RU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987675" y="2133600"/>
            <a:ext cx="0" cy="7191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995738" y="2781300"/>
            <a:ext cx="2303462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Болезни желудочно-кишечного тракта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2987675" y="3716338"/>
            <a:ext cx="0" cy="5048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5508625" y="3716338"/>
            <a:ext cx="0" cy="5048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7740650" y="3644900"/>
            <a:ext cx="0" cy="5762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916238" y="5589588"/>
            <a:ext cx="3311525" cy="1008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4000">
                <a:solidFill>
                  <a:schemeClr val="bg1"/>
                </a:solidFill>
              </a:rPr>
              <a:t>-</a:t>
            </a: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2,5 года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18453" name="Picture 2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7563" y="6146800"/>
            <a:ext cx="7064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64704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Важность здорового и полноценного питания для нормального роста и развития учащегося очевидна. </a:t>
            </a:r>
          </a:p>
        </p:txBody>
      </p:sp>
      <p:pic>
        <p:nvPicPr>
          <p:cNvPr id="4098" name="Picture 2" descr="C:\Documents and Settings\Media\Рабочий стол\питание\38997960_PicsDesktop_net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2524787" cy="189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edia\Рабочий стол\питание\364753011.jpg"/>
          <p:cNvPicPr>
            <a:picLocks noChangeAspect="1" noChangeArrowheads="1"/>
          </p:cNvPicPr>
          <p:nvPr/>
        </p:nvPicPr>
        <p:blipFill>
          <a:blip r:embed="rId2" cstate="print"/>
          <a:srcRect t="10049" b="10049"/>
          <a:stretch>
            <a:fillRect/>
          </a:stretch>
        </p:blipFill>
        <p:spPr bwMode="auto">
          <a:xfrm>
            <a:off x="4932040" y="3717032"/>
            <a:ext cx="3725019" cy="28712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04664"/>
            <a:ext cx="9601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Большое значение для детей школьного возраста </a:t>
            </a:r>
          </a:p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имеет правильно установленный режим питания.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43608" y="1916832"/>
            <a:ext cx="6172200" cy="20161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Согласно нормам СанПиН, каждый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обучающийся получает в школе до 65 % необходимых пищевых веществ.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6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60648"/>
            <a:ext cx="66967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ученику нужно питаться в школьной столовой. Получать пищевые вещества, необходимые ему для нормального роста, обеспечения эффективного обучения. </a:t>
            </a:r>
          </a:p>
        </p:txBody>
      </p:sp>
      <p:pic>
        <p:nvPicPr>
          <p:cNvPr id="4098" name="Picture 2" descr="C:\Documents and Settings\Media\Рабочий стол\питание\38997960_PicsDesktop_net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2524787" cy="1893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4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67600" cy="4309080"/>
          </a:xfrm>
        </p:spPr>
        <p:txBody>
          <a:bodyPr>
            <a:noAutofit/>
          </a:bodyPr>
          <a:lstStyle/>
          <a:p>
            <a:pPr lvl="0" indent="-514350" algn="ctr">
              <a:spcBef>
                <a:spcPts val="0"/>
              </a:spcBef>
              <a:defRPr/>
            </a:pPr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b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  <a:b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edia\Рабочий стол\питание\364753011.jpg"/>
          <p:cNvPicPr>
            <a:picLocks noChangeAspect="1" noChangeArrowheads="1"/>
          </p:cNvPicPr>
          <p:nvPr/>
        </p:nvPicPr>
        <p:blipFill>
          <a:blip r:embed="rId2" cstate="print"/>
          <a:srcRect t="10049" b="10049"/>
          <a:stretch>
            <a:fillRect/>
          </a:stretch>
        </p:blipFill>
        <p:spPr bwMode="auto">
          <a:xfrm>
            <a:off x="4932040" y="3717032"/>
            <a:ext cx="3725019" cy="28712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404664"/>
            <a:ext cx="68114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ПРИНЦИП РАЦИОНАЛЬНОГО </a:t>
            </a:r>
          </a:p>
          <a:p>
            <a:r>
              <a:rPr lang="ru-RU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ПИТАНИЯ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043608" y="1916832"/>
            <a:ext cx="6172200" cy="20161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Энергетическое равновесие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Сбалансированное питание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Соблюдение режима питания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Принцип сбалансированного питания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272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Белки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строительный материал, гормоны, ферменты, антитела, витамины.</a:t>
            </a:r>
          </a:p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Жиры</a:t>
            </a: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энергия, строительный материал для клеточных оболочек, гормонов, ферментов, клеток нервной системы, жирорастворимые витамины, </a:t>
            </a:r>
            <a:r>
              <a:rPr lang="ru-RU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фосфолипиды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Углеводы</a:t>
            </a:r>
            <a:r>
              <a:rPr lang="ru-RU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в первую очередь, топливо для жизнедеятельности.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ts val="600"/>
              </a:spcBef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белки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(1г на 1 кг  массы)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– 40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мяса, рыбы, творога, яйца, сыра и 30 – 40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</a:t>
            </a:r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грибов, орехов, семечек, круп, в том числе риса, картофеля</a:t>
            </a:r>
          </a:p>
        </p:txBody>
      </p:sp>
      <p:pic>
        <p:nvPicPr>
          <p:cNvPr id="6" name="Picture 5" descr="i?id=18456910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89040"/>
            <a:ext cx="244827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ormal_3%7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2275141" cy="176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SC01093"/>
          <p:cNvPicPr>
            <a:picLocks noChangeAspect="1" noChangeArrowheads="1"/>
          </p:cNvPicPr>
          <p:nvPr/>
        </p:nvPicPr>
        <p:blipFill>
          <a:blip r:embed="rId4" cstate="print"/>
          <a:srcRect l="37490" t="66637" r="31264" b="4206"/>
          <a:stretch>
            <a:fillRect/>
          </a:stretch>
        </p:blipFill>
        <p:spPr bwMode="auto">
          <a:xfrm>
            <a:off x="5652120" y="3717032"/>
            <a:ext cx="25717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ts val="600"/>
              </a:spcBef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жиры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00808"/>
            <a:ext cx="5643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– 40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животного и 30 – 40 г растительного жира, в том числе полиненасыщенными жирными кислотами – 7 – 10 г (подсолнечное, соевое, кукурузное масло и жирная рыба) и 20 – 30 г с мононенасыщенными жирными кислотами (оливковое, рапсовое, арахисовое масло)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A2Y2WPYCALH1HQVCAB1WAOFCA61AOPZCAZGGRGQCA90Z80XCA9NM60UCAVJTB8VCAGNDI3TCA3XUMTCCA4C3C73CA4DF4SRCA3IWOHPCA0HZJ1ACABMBTEPCAHL14I6CAZZLYIPCAZHIRJECAKSSL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428868"/>
            <a:ext cx="2035172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ts val="600"/>
              </a:spcBef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углеводы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9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– 40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простых в виде сахара, варенья, мёда, сладостей и 15 – 30 г пищевых волокон, т.е. продуктов, богатых клетчаткой для уменьшения симптомов хронических запоров, геморроя и снижения риска ишемической болезни и некоторых видов рака. Это: Хлеб, особенно грубого помола, с отрубями, крупы, картофель,  бобовые, орехи, овощи и фрукты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9" descr="DSC03093"/>
          <p:cNvPicPr>
            <a:picLocks noChangeAspect="1" noChangeArrowheads="1"/>
          </p:cNvPicPr>
          <p:nvPr/>
        </p:nvPicPr>
        <p:blipFill>
          <a:blip r:embed="rId2" cstate="print"/>
          <a:srcRect l="16467" b="45000"/>
          <a:stretch>
            <a:fillRect/>
          </a:stretch>
        </p:blipFill>
        <p:spPr>
          <a:xfrm>
            <a:off x="6228184" y="1988840"/>
            <a:ext cx="2406030" cy="2376263"/>
          </a:xfrm>
          <a:prstGeom prst="rect">
            <a:avLst/>
          </a:prstGeom>
        </p:spPr>
      </p:pic>
      <p:pic>
        <p:nvPicPr>
          <p:cNvPr id="7" name="Picture 4" descr="DSC00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09120"/>
            <a:ext cx="23700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514350">
              <a:spcBef>
                <a:spcPts val="0"/>
              </a:spcBef>
              <a:defRPr/>
            </a:pP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Принцип соблюдения</a:t>
            </a:r>
            <a:b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режима питания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должно быть дробным, 3 - 4 – 5 раз в день, регулярным.</a:t>
            </a:r>
          </a:p>
          <a:p>
            <a:pPr algn="ctr"/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прием пищи </a:t>
            </a:r>
          </a:p>
          <a:p>
            <a:pPr algn="ctr"/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 – 3 часа до сна </a:t>
            </a: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lvl="0" indent="-514350">
              <a:spcBef>
                <a:spcPts val="0"/>
              </a:spcBef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правила здорового питания</a:t>
            </a: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1916832"/>
            <a:ext cx="799288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tabLst/>
              <a:defRPr/>
            </a:pPr>
            <a:endParaRPr lang="ru-RU" sz="3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46805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1.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потреблять разнообразные продукты для обеспечения всех потребностей организма.</a:t>
            </a:r>
          </a:p>
          <a:p>
            <a:endParaRPr lang="ru-RU" sz="2400" b="1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каждом приеме пищи следует есть любые из перечисленных продуктов: хлеб, крупяные и макаронные изделия, рис, картофель.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Media\Рабочий стол\питание\123481395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92" y="4005064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79523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579523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609</Words>
  <Application>Microsoft Office PowerPoint</Application>
  <PresentationFormat>Экран (4:3)</PresentationFormat>
  <Paragraphs>69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Особенности детского питания </vt:lpstr>
      <vt:lpstr>Презентация PowerPoint</vt:lpstr>
      <vt:lpstr>Презентация PowerPoint</vt:lpstr>
      <vt:lpstr>Принцип сбалансированного питания</vt:lpstr>
      <vt:lpstr>белки (1г на 1 кг  массы)</vt:lpstr>
      <vt:lpstr>жиры</vt:lpstr>
      <vt:lpstr>углеводы</vt:lpstr>
      <vt:lpstr>Принцип соблюдения режима питания</vt:lpstr>
      <vt:lpstr> правила здорового питания</vt:lpstr>
      <vt:lpstr> правила здорового питания</vt:lpstr>
      <vt:lpstr>правила здорового питания</vt:lpstr>
      <vt:lpstr> правила здорового питания</vt:lpstr>
      <vt:lpstr> правила здорового питания</vt:lpstr>
      <vt:lpstr> правила здорового питания</vt:lpstr>
      <vt:lpstr>Детское питание и семья</vt:lpstr>
      <vt:lpstr>Детское питание и семья</vt:lpstr>
      <vt:lpstr>Детское питание и семья</vt:lpstr>
      <vt:lpstr>Последствия нарушения питания в раннем  возрасте </vt:lpstr>
      <vt:lpstr>Презентация PowerPoint</vt:lpstr>
      <vt:lpstr>Презентация PowerPoint</vt:lpstr>
      <vt:lpstr>Спасибо за внимание!</vt:lpstr>
    </vt:vector>
  </TitlesOfParts>
  <Company>L109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Концепции сбалансированного питания</dc:title>
  <dc:creator>MediaBook</dc:creator>
  <cp:lastModifiedBy>Левина</cp:lastModifiedBy>
  <cp:revision>50</cp:revision>
  <dcterms:created xsi:type="dcterms:W3CDTF">2010-12-02T07:39:58Z</dcterms:created>
  <dcterms:modified xsi:type="dcterms:W3CDTF">2015-09-22T12:10:34Z</dcterms:modified>
</cp:coreProperties>
</file>